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43"/>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E3163C-3AF7-FB3B-EDD2-E1CEF7FCB67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1E5F755-CABC-8537-ACDE-FF76DE37C6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AD25D61-0C80-E19A-57EB-0DD4A27D5D69}"/>
              </a:ext>
            </a:extLst>
          </p:cNvPr>
          <p:cNvSpPr>
            <a:spLocks noGrp="1"/>
          </p:cNvSpPr>
          <p:nvPr>
            <p:ph type="dt" sz="half" idx="10"/>
          </p:nvPr>
        </p:nvSpPr>
        <p:spPr/>
        <p:txBody>
          <a:bodyPr/>
          <a:lstStyle/>
          <a:p>
            <a:fld id="{DFB849FA-B2B3-0C42-8734-672E8D69F77E}"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EAAEAE9B-4B8A-F9DB-28F1-C8C02180583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EBB492D-7AFC-2B00-DFD8-FCFD6637F819}"/>
              </a:ext>
            </a:extLst>
          </p:cNvPr>
          <p:cNvSpPr>
            <a:spLocks noGrp="1"/>
          </p:cNvSpPr>
          <p:nvPr>
            <p:ph type="sldNum" sz="quarter" idx="12"/>
          </p:nvPr>
        </p:nvSpPr>
        <p:spPr/>
        <p:txBody>
          <a:bodyPr/>
          <a:lstStyle/>
          <a:p>
            <a:fld id="{0A864765-4B98-8042-85DE-0874063C1364}" type="slidenum">
              <a:rPr lang="fr-FR" smtClean="0"/>
              <a:t>‹N°›</a:t>
            </a:fld>
            <a:endParaRPr lang="fr-FR"/>
          </a:p>
        </p:txBody>
      </p:sp>
    </p:spTree>
    <p:extLst>
      <p:ext uri="{BB962C8B-B14F-4D97-AF65-F5344CB8AC3E}">
        <p14:creationId xmlns:p14="http://schemas.microsoft.com/office/powerpoint/2010/main" val="4068532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E3488D-8A3E-AE96-6309-5E0191C462A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B4F47D3-52C0-348F-87E8-20FFB7B2CCB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2CACAC7-44C8-4ECD-4BC7-5C35DB1C88AF}"/>
              </a:ext>
            </a:extLst>
          </p:cNvPr>
          <p:cNvSpPr>
            <a:spLocks noGrp="1"/>
          </p:cNvSpPr>
          <p:nvPr>
            <p:ph type="dt" sz="half" idx="10"/>
          </p:nvPr>
        </p:nvSpPr>
        <p:spPr/>
        <p:txBody>
          <a:bodyPr/>
          <a:lstStyle/>
          <a:p>
            <a:fld id="{DFB849FA-B2B3-0C42-8734-672E8D69F77E}"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9F7E7833-6F5B-3D3A-0FC7-B2375F8E25F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66CEAFF-654D-6F18-87C4-2983A364A7A6}"/>
              </a:ext>
            </a:extLst>
          </p:cNvPr>
          <p:cNvSpPr>
            <a:spLocks noGrp="1"/>
          </p:cNvSpPr>
          <p:nvPr>
            <p:ph type="sldNum" sz="quarter" idx="12"/>
          </p:nvPr>
        </p:nvSpPr>
        <p:spPr/>
        <p:txBody>
          <a:bodyPr/>
          <a:lstStyle/>
          <a:p>
            <a:fld id="{0A864765-4B98-8042-85DE-0874063C1364}" type="slidenum">
              <a:rPr lang="fr-FR" smtClean="0"/>
              <a:t>‹N°›</a:t>
            </a:fld>
            <a:endParaRPr lang="fr-FR"/>
          </a:p>
        </p:txBody>
      </p:sp>
    </p:spTree>
    <p:extLst>
      <p:ext uri="{BB962C8B-B14F-4D97-AF65-F5344CB8AC3E}">
        <p14:creationId xmlns:p14="http://schemas.microsoft.com/office/powerpoint/2010/main" val="3215112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0910F07-B1BA-7E5F-7894-94AF186F9E5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4DA925D-822A-6C85-DD9E-C171607E69B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4365467-2666-7D41-7ADF-4F4C87283358}"/>
              </a:ext>
            </a:extLst>
          </p:cNvPr>
          <p:cNvSpPr>
            <a:spLocks noGrp="1"/>
          </p:cNvSpPr>
          <p:nvPr>
            <p:ph type="dt" sz="half" idx="10"/>
          </p:nvPr>
        </p:nvSpPr>
        <p:spPr/>
        <p:txBody>
          <a:bodyPr/>
          <a:lstStyle/>
          <a:p>
            <a:fld id="{DFB849FA-B2B3-0C42-8734-672E8D69F77E}"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F5776F9B-4E5F-0985-158B-E04911B1691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A92F1E4-5DE6-2345-2DB1-9D43582E6EA1}"/>
              </a:ext>
            </a:extLst>
          </p:cNvPr>
          <p:cNvSpPr>
            <a:spLocks noGrp="1"/>
          </p:cNvSpPr>
          <p:nvPr>
            <p:ph type="sldNum" sz="quarter" idx="12"/>
          </p:nvPr>
        </p:nvSpPr>
        <p:spPr/>
        <p:txBody>
          <a:bodyPr/>
          <a:lstStyle/>
          <a:p>
            <a:fld id="{0A864765-4B98-8042-85DE-0874063C1364}" type="slidenum">
              <a:rPr lang="fr-FR" smtClean="0"/>
              <a:t>‹N°›</a:t>
            </a:fld>
            <a:endParaRPr lang="fr-FR"/>
          </a:p>
        </p:txBody>
      </p:sp>
    </p:spTree>
    <p:extLst>
      <p:ext uri="{BB962C8B-B14F-4D97-AF65-F5344CB8AC3E}">
        <p14:creationId xmlns:p14="http://schemas.microsoft.com/office/powerpoint/2010/main" val="386167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0799BB-6286-58E7-FC8B-D19839D7471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8871A9B-A5B5-30A1-6735-6AD8AA0CE1F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7CDA170-CEB5-E581-D8C2-640FD711F062}"/>
              </a:ext>
            </a:extLst>
          </p:cNvPr>
          <p:cNvSpPr>
            <a:spLocks noGrp="1"/>
          </p:cNvSpPr>
          <p:nvPr>
            <p:ph type="dt" sz="half" idx="10"/>
          </p:nvPr>
        </p:nvSpPr>
        <p:spPr/>
        <p:txBody>
          <a:bodyPr/>
          <a:lstStyle/>
          <a:p>
            <a:fld id="{DFB849FA-B2B3-0C42-8734-672E8D69F77E}"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220D1931-E661-10E1-C536-6301A45061B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695E8A8-6376-874E-4788-9C6FF92EFBE6}"/>
              </a:ext>
            </a:extLst>
          </p:cNvPr>
          <p:cNvSpPr>
            <a:spLocks noGrp="1"/>
          </p:cNvSpPr>
          <p:nvPr>
            <p:ph type="sldNum" sz="quarter" idx="12"/>
          </p:nvPr>
        </p:nvSpPr>
        <p:spPr/>
        <p:txBody>
          <a:bodyPr/>
          <a:lstStyle/>
          <a:p>
            <a:fld id="{0A864765-4B98-8042-85DE-0874063C1364}" type="slidenum">
              <a:rPr lang="fr-FR" smtClean="0"/>
              <a:t>‹N°›</a:t>
            </a:fld>
            <a:endParaRPr lang="fr-FR"/>
          </a:p>
        </p:txBody>
      </p:sp>
    </p:spTree>
    <p:extLst>
      <p:ext uri="{BB962C8B-B14F-4D97-AF65-F5344CB8AC3E}">
        <p14:creationId xmlns:p14="http://schemas.microsoft.com/office/powerpoint/2010/main" val="3006639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2D8BD0-FAA0-8844-CDFF-4A3E116FDE3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0DBCF7F-0C8D-CD50-B587-7AD57B15787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E04F388-22B0-5870-9815-159A489FF4CA}"/>
              </a:ext>
            </a:extLst>
          </p:cNvPr>
          <p:cNvSpPr>
            <a:spLocks noGrp="1"/>
          </p:cNvSpPr>
          <p:nvPr>
            <p:ph type="dt" sz="half" idx="10"/>
          </p:nvPr>
        </p:nvSpPr>
        <p:spPr/>
        <p:txBody>
          <a:bodyPr/>
          <a:lstStyle/>
          <a:p>
            <a:fld id="{DFB849FA-B2B3-0C42-8734-672E8D69F77E}"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84F6A3B8-8C46-168D-85E4-C5F8D71AD59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194ABB9-2DC6-3D1F-1FB5-8E18A65D0124}"/>
              </a:ext>
            </a:extLst>
          </p:cNvPr>
          <p:cNvSpPr>
            <a:spLocks noGrp="1"/>
          </p:cNvSpPr>
          <p:nvPr>
            <p:ph type="sldNum" sz="quarter" idx="12"/>
          </p:nvPr>
        </p:nvSpPr>
        <p:spPr/>
        <p:txBody>
          <a:bodyPr/>
          <a:lstStyle/>
          <a:p>
            <a:fld id="{0A864765-4B98-8042-85DE-0874063C1364}" type="slidenum">
              <a:rPr lang="fr-FR" smtClean="0"/>
              <a:t>‹N°›</a:t>
            </a:fld>
            <a:endParaRPr lang="fr-FR"/>
          </a:p>
        </p:txBody>
      </p:sp>
    </p:spTree>
    <p:extLst>
      <p:ext uri="{BB962C8B-B14F-4D97-AF65-F5344CB8AC3E}">
        <p14:creationId xmlns:p14="http://schemas.microsoft.com/office/powerpoint/2010/main" val="1138486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C4654D-4974-E769-648C-29768CD8B59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F4D5FDC-03C9-7B53-E980-6623F5928A9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0B2ADD2-F885-F25E-DDF2-E85C2A6061E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4F201FB-9AF2-2049-5E1A-035A08D62E3E}"/>
              </a:ext>
            </a:extLst>
          </p:cNvPr>
          <p:cNvSpPr>
            <a:spLocks noGrp="1"/>
          </p:cNvSpPr>
          <p:nvPr>
            <p:ph type="dt" sz="half" idx="10"/>
          </p:nvPr>
        </p:nvSpPr>
        <p:spPr/>
        <p:txBody>
          <a:bodyPr/>
          <a:lstStyle/>
          <a:p>
            <a:fld id="{DFB849FA-B2B3-0C42-8734-672E8D69F77E}" type="datetimeFigureOut">
              <a:rPr lang="fr-FR" smtClean="0"/>
              <a:t>28/05/2024</a:t>
            </a:fld>
            <a:endParaRPr lang="fr-FR"/>
          </a:p>
        </p:txBody>
      </p:sp>
      <p:sp>
        <p:nvSpPr>
          <p:cNvPr id="6" name="Espace réservé du pied de page 5">
            <a:extLst>
              <a:ext uri="{FF2B5EF4-FFF2-40B4-BE49-F238E27FC236}">
                <a16:creationId xmlns:a16="http://schemas.microsoft.com/office/drawing/2014/main" id="{621D3BFF-A1DC-C6FF-ADC6-09E51AD18DB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33906E3-6A41-4584-EEE7-673EBC435BE7}"/>
              </a:ext>
            </a:extLst>
          </p:cNvPr>
          <p:cNvSpPr>
            <a:spLocks noGrp="1"/>
          </p:cNvSpPr>
          <p:nvPr>
            <p:ph type="sldNum" sz="quarter" idx="12"/>
          </p:nvPr>
        </p:nvSpPr>
        <p:spPr/>
        <p:txBody>
          <a:bodyPr/>
          <a:lstStyle/>
          <a:p>
            <a:fld id="{0A864765-4B98-8042-85DE-0874063C1364}" type="slidenum">
              <a:rPr lang="fr-FR" smtClean="0"/>
              <a:t>‹N°›</a:t>
            </a:fld>
            <a:endParaRPr lang="fr-FR"/>
          </a:p>
        </p:txBody>
      </p:sp>
    </p:spTree>
    <p:extLst>
      <p:ext uri="{BB962C8B-B14F-4D97-AF65-F5344CB8AC3E}">
        <p14:creationId xmlns:p14="http://schemas.microsoft.com/office/powerpoint/2010/main" val="3488281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3DC64F-0AC5-7574-4DBB-3A432BE3431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C83D839-C3AD-9BFC-DACB-F7C0D599B5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C4FFFC9-D776-1FA2-046D-FF540C6B9E7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952CE08-C7DB-29C3-40B3-56921B112F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06B26A7-999D-E2A3-72D6-07ECC2B2A85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3C8EFC2-3B39-4323-5C65-237E2FDDC630}"/>
              </a:ext>
            </a:extLst>
          </p:cNvPr>
          <p:cNvSpPr>
            <a:spLocks noGrp="1"/>
          </p:cNvSpPr>
          <p:nvPr>
            <p:ph type="dt" sz="half" idx="10"/>
          </p:nvPr>
        </p:nvSpPr>
        <p:spPr/>
        <p:txBody>
          <a:bodyPr/>
          <a:lstStyle/>
          <a:p>
            <a:fld id="{DFB849FA-B2B3-0C42-8734-672E8D69F77E}" type="datetimeFigureOut">
              <a:rPr lang="fr-FR" smtClean="0"/>
              <a:t>28/05/2024</a:t>
            </a:fld>
            <a:endParaRPr lang="fr-FR"/>
          </a:p>
        </p:txBody>
      </p:sp>
      <p:sp>
        <p:nvSpPr>
          <p:cNvPr id="8" name="Espace réservé du pied de page 7">
            <a:extLst>
              <a:ext uri="{FF2B5EF4-FFF2-40B4-BE49-F238E27FC236}">
                <a16:creationId xmlns:a16="http://schemas.microsoft.com/office/drawing/2014/main" id="{1AC686CC-C93C-0E3B-C04E-E3BAA23F2EC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36E0DAD-E0A7-E56C-42E8-3C249C71B13D}"/>
              </a:ext>
            </a:extLst>
          </p:cNvPr>
          <p:cNvSpPr>
            <a:spLocks noGrp="1"/>
          </p:cNvSpPr>
          <p:nvPr>
            <p:ph type="sldNum" sz="quarter" idx="12"/>
          </p:nvPr>
        </p:nvSpPr>
        <p:spPr/>
        <p:txBody>
          <a:bodyPr/>
          <a:lstStyle/>
          <a:p>
            <a:fld id="{0A864765-4B98-8042-85DE-0874063C1364}" type="slidenum">
              <a:rPr lang="fr-FR" smtClean="0"/>
              <a:t>‹N°›</a:t>
            </a:fld>
            <a:endParaRPr lang="fr-FR"/>
          </a:p>
        </p:txBody>
      </p:sp>
    </p:spTree>
    <p:extLst>
      <p:ext uri="{BB962C8B-B14F-4D97-AF65-F5344CB8AC3E}">
        <p14:creationId xmlns:p14="http://schemas.microsoft.com/office/powerpoint/2010/main" val="1866713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F67B16-CD22-570E-F9CA-D381D00BB31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8CE0007-D416-9506-C99C-4478765FBC32}"/>
              </a:ext>
            </a:extLst>
          </p:cNvPr>
          <p:cNvSpPr>
            <a:spLocks noGrp="1"/>
          </p:cNvSpPr>
          <p:nvPr>
            <p:ph type="dt" sz="half" idx="10"/>
          </p:nvPr>
        </p:nvSpPr>
        <p:spPr/>
        <p:txBody>
          <a:bodyPr/>
          <a:lstStyle/>
          <a:p>
            <a:fld id="{DFB849FA-B2B3-0C42-8734-672E8D69F77E}" type="datetimeFigureOut">
              <a:rPr lang="fr-FR" smtClean="0"/>
              <a:t>28/05/2024</a:t>
            </a:fld>
            <a:endParaRPr lang="fr-FR"/>
          </a:p>
        </p:txBody>
      </p:sp>
      <p:sp>
        <p:nvSpPr>
          <p:cNvPr id="4" name="Espace réservé du pied de page 3">
            <a:extLst>
              <a:ext uri="{FF2B5EF4-FFF2-40B4-BE49-F238E27FC236}">
                <a16:creationId xmlns:a16="http://schemas.microsoft.com/office/drawing/2014/main" id="{1F016608-8C68-DB22-A76E-5C3AEC24936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8F0EA23-1271-265D-A0DA-28A056E5FCD3}"/>
              </a:ext>
            </a:extLst>
          </p:cNvPr>
          <p:cNvSpPr>
            <a:spLocks noGrp="1"/>
          </p:cNvSpPr>
          <p:nvPr>
            <p:ph type="sldNum" sz="quarter" idx="12"/>
          </p:nvPr>
        </p:nvSpPr>
        <p:spPr/>
        <p:txBody>
          <a:bodyPr/>
          <a:lstStyle/>
          <a:p>
            <a:fld id="{0A864765-4B98-8042-85DE-0874063C1364}" type="slidenum">
              <a:rPr lang="fr-FR" smtClean="0"/>
              <a:t>‹N°›</a:t>
            </a:fld>
            <a:endParaRPr lang="fr-FR"/>
          </a:p>
        </p:txBody>
      </p:sp>
    </p:spTree>
    <p:extLst>
      <p:ext uri="{BB962C8B-B14F-4D97-AF65-F5344CB8AC3E}">
        <p14:creationId xmlns:p14="http://schemas.microsoft.com/office/powerpoint/2010/main" val="3929766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C798670-0624-CABA-5AD0-8FA38D46765F}"/>
              </a:ext>
            </a:extLst>
          </p:cNvPr>
          <p:cNvSpPr>
            <a:spLocks noGrp="1"/>
          </p:cNvSpPr>
          <p:nvPr>
            <p:ph type="dt" sz="half" idx="10"/>
          </p:nvPr>
        </p:nvSpPr>
        <p:spPr/>
        <p:txBody>
          <a:bodyPr/>
          <a:lstStyle/>
          <a:p>
            <a:fld id="{DFB849FA-B2B3-0C42-8734-672E8D69F77E}" type="datetimeFigureOut">
              <a:rPr lang="fr-FR" smtClean="0"/>
              <a:t>28/05/2024</a:t>
            </a:fld>
            <a:endParaRPr lang="fr-FR"/>
          </a:p>
        </p:txBody>
      </p:sp>
      <p:sp>
        <p:nvSpPr>
          <p:cNvPr id="3" name="Espace réservé du pied de page 2">
            <a:extLst>
              <a:ext uri="{FF2B5EF4-FFF2-40B4-BE49-F238E27FC236}">
                <a16:creationId xmlns:a16="http://schemas.microsoft.com/office/drawing/2014/main" id="{8A6E4FCF-9398-0495-07E1-F083DDB1B4C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6A4A66B-F8E4-F57B-4311-92FF8EB41218}"/>
              </a:ext>
            </a:extLst>
          </p:cNvPr>
          <p:cNvSpPr>
            <a:spLocks noGrp="1"/>
          </p:cNvSpPr>
          <p:nvPr>
            <p:ph type="sldNum" sz="quarter" idx="12"/>
          </p:nvPr>
        </p:nvSpPr>
        <p:spPr/>
        <p:txBody>
          <a:bodyPr/>
          <a:lstStyle/>
          <a:p>
            <a:fld id="{0A864765-4B98-8042-85DE-0874063C1364}" type="slidenum">
              <a:rPr lang="fr-FR" smtClean="0"/>
              <a:t>‹N°›</a:t>
            </a:fld>
            <a:endParaRPr lang="fr-FR"/>
          </a:p>
        </p:txBody>
      </p:sp>
    </p:spTree>
    <p:extLst>
      <p:ext uri="{BB962C8B-B14F-4D97-AF65-F5344CB8AC3E}">
        <p14:creationId xmlns:p14="http://schemas.microsoft.com/office/powerpoint/2010/main" val="578651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F2F0AB-0968-F004-D56C-E8980FEA1DA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85567C4-FED7-D115-BCCC-8BBC2361FD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FB7992E-A728-D2FF-DB69-D8F98FBDC3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8887FF5-781A-4ACE-A98C-2D31EB037D5F}"/>
              </a:ext>
            </a:extLst>
          </p:cNvPr>
          <p:cNvSpPr>
            <a:spLocks noGrp="1"/>
          </p:cNvSpPr>
          <p:nvPr>
            <p:ph type="dt" sz="half" idx="10"/>
          </p:nvPr>
        </p:nvSpPr>
        <p:spPr/>
        <p:txBody>
          <a:bodyPr/>
          <a:lstStyle/>
          <a:p>
            <a:fld id="{DFB849FA-B2B3-0C42-8734-672E8D69F77E}" type="datetimeFigureOut">
              <a:rPr lang="fr-FR" smtClean="0"/>
              <a:t>28/05/2024</a:t>
            </a:fld>
            <a:endParaRPr lang="fr-FR"/>
          </a:p>
        </p:txBody>
      </p:sp>
      <p:sp>
        <p:nvSpPr>
          <p:cNvPr id="6" name="Espace réservé du pied de page 5">
            <a:extLst>
              <a:ext uri="{FF2B5EF4-FFF2-40B4-BE49-F238E27FC236}">
                <a16:creationId xmlns:a16="http://schemas.microsoft.com/office/drawing/2014/main" id="{DBB616DA-04E2-A787-AAD3-6392BD17BF7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24881AA-AE5B-94E6-C750-17B25EB4562E}"/>
              </a:ext>
            </a:extLst>
          </p:cNvPr>
          <p:cNvSpPr>
            <a:spLocks noGrp="1"/>
          </p:cNvSpPr>
          <p:nvPr>
            <p:ph type="sldNum" sz="quarter" idx="12"/>
          </p:nvPr>
        </p:nvSpPr>
        <p:spPr/>
        <p:txBody>
          <a:bodyPr/>
          <a:lstStyle/>
          <a:p>
            <a:fld id="{0A864765-4B98-8042-85DE-0874063C1364}" type="slidenum">
              <a:rPr lang="fr-FR" smtClean="0"/>
              <a:t>‹N°›</a:t>
            </a:fld>
            <a:endParaRPr lang="fr-FR"/>
          </a:p>
        </p:txBody>
      </p:sp>
    </p:spTree>
    <p:extLst>
      <p:ext uri="{BB962C8B-B14F-4D97-AF65-F5344CB8AC3E}">
        <p14:creationId xmlns:p14="http://schemas.microsoft.com/office/powerpoint/2010/main" val="1113054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230AF9-7643-1EE9-6E63-89DEB5E4D64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3F3A41D-A805-BB41-D61C-34ECB9E76E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63A4D953-2A47-D031-DFF7-B8051C4FED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EF2964D-036B-2352-54A7-059930644098}"/>
              </a:ext>
            </a:extLst>
          </p:cNvPr>
          <p:cNvSpPr>
            <a:spLocks noGrp="1"/>
          </p:cNvSpPr>
          <p:nvPr>
            <p:ph type="dt" sz="half" idx="10"/>
          </p:nvPr>
        </p:nvSpPr>
        <p:spPr/>
        <p:txBody>
          <a:bodyPr/>
          <a:lstStyle/>
          <a:p>
            <a:fld id="{DFB849FA-B2B3-0C42-8734-672E8D69F77E}" type="datetimeFigureOut">
              <a:rPr lang="fr-FR" smtClean="0"/>
              <a:t>28/05/2024</a:t>
            </a:fld>
            <a:endParaRPr lang="fr-FR"/>
          </a:p>
        </p:txBody>
      </p:sp>
      <p:sp>
        <p:nvSpPr>
          <p:cNvPr id="6" name="Espace réservé du pied de page 5">
            <a:extLst>
              <a:ext uri="{FF2B5EF4-FFF2-40B4-BE49-F238E27FC236}">
                <a16:creationId xmlns:a16="http://schemas.microsoft.com/office/drawing/2014/main" id="{456D5DD2-BD03-A95F-4722-DF10D359528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38D4C4C-2BE3-EB51-0C20-D89663158AF3}"/>
              </a:ext>
            </a:extLst>
          </p:cNvPr>
          <p:cNvSpPr>
            <a:spLocks noGrp="1"/>
          </p:cNvSpPr>
          <p:nvPr>
            <p:ph type="sldNum" sz="quarter" idx="12"/>
          </p:nvPr>
        </p:nvSpPr>
        <p:spPr/>
        <p:txBody>
          <a:bodyPr/>
          <a:lstStyle/>
          <a:p>
            <a:fld id="{0A864765-4B98-8042-85DE-0874063C1364}" type="slidenum">
              <a:rPr lang="fr-FR" smtClean="0"/>
              <a:t>‹N°›</a:t>
            </a:fld>
            <a:endParaRPr lang="fr-FR"/>
          </a:p>
        </p:txBody>
      </p:sp>
    </p:spTree>
    <p:extLst>
      <p:ext uri="{BB962C8B-B14F-4D97-AF65-F5344CB8AC3E}">
        <p14:creationId xmlns:p14="http://schemas.microsoft.com/office/powerpoint/2010/main" val="263303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B20BC84-5AA1-EBA7-3F3B-CD5A769DBB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4736201-1ADC-F991-3145-2E1C799DD9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C66EC3A-2816-F77F-D4D9-18D428D64F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FB849FA-B2B3-0C42-8734-672E8D69F77E}"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29DE49F4-9E4C-FA84-396D-947F1FDCB2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9AB7068-6606-3A0D-E91D-68BD921CBA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A864765-4B98-8042-85DE-0874063C1364}" type="slidenum">
              <a:rPr lang="fr-FR" smtClean="0"/>
              <a:t>‹N°›</a:t>
            </a:fld>
            <a:endParaRPr lang="fr-FR"/>
          </a:p>
        </p:txBody>
      </p:sp>
    </p:spTree>
    <p:extLst>
      <p:ext uri="{BB962C8B-B14F-4D97-AF65-F5344CB8AC3E}">
        <p14:creationId xmlns:p14="http://schemas.microsoft.com/office/powerpoint/2010/main" val="178257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155CE8-0EDF-9C63-0361-5028AE8FDFCE}"/>
              </a:ext>
            </a:extLst>
          </p:cNvPr>
          <p:cNvSpPr>
            <a:spLocks noGrp="1"/>
          </p:cNvSpPr>
          <p:nvPr>
            <p:ph type="ctrTitle"/>
          </p:nvPr>
        </p:nvSpPr>
        <p:spPr/>
        <p:txBody>
          <a:bodyPr>
            <a:normAutofit/>
          </a:bodyPr>
          <a:lstStyle/>
          <a:p>
            <a:r>
              <a:rPr lang="fr-FR" sz="4000" b="1" dirty="0">
                <a:latin typeface="Times New Roman" panose="02020603050405020304" pitchFamily="18" charset="0"/>
                <a:cs typeface="Times New Roman" panose="02020603050405020304" pitchFamily="18" charset="0"/>
              </a:rPr>
              <a:t>Critiques plus externes </a:t>
            </a:r>
            <a:br>
              <a:rPr lang="fr-FR" sz="4000" b="1" dirty="0">
                <a:latin typeface="Times New Roman" panose="02020603050405020304" pitchFamily="18" charset="0"/>
                <a:cs typeface="Times New Roman" panose="02020603050405020304" pitchFamily="18" charset="0"/>
              </a:rPr>
            </a:br>
            <a:r>
              <a:rPr lang="fr-FR" sz="4000" b="1" dirty="0">
                <a:latin typeface="Times New Roman" panose="02020603050405020304" pitchFamily="18" charset="0"/>
                <a:cs typeface="Times New Roman" panose="02020603050405020304" pitchFamily="18" charset="0"/>
              </a:rPr>
              <a:t>du projet de nouveaux programmes concernant le français</a:t>
            </a:r>
          </a:p>
        </p:txBody>
      </p:sp>
      <p:sp>
        <p:nvSpPr>
          <p:cNvPr id="3" name="Sous-titre 2">
            <a:extLst>
              <a:ext uri="{FF2B5EF4-FFF2-40B4-BE49-F238E27FC236}">
                <a16:creationId xmlns:a16="http://schemas.microsoft.com/office/drawing/2014/main" id="{A4F38205-8215-A20E-C4F2-7E5225CDF2E2}"/>
              </a:ext>
            </a:extLst>
          </p:cNvPr>
          <p:cNvSpPr>
            <a:spLocks noGrp="1"/>
          </p:cNvSpPr>
          <p:nvPr>
            <p:ph type="subTitle" idx="1"/>
          </p:nvPr>
        </p:nvSpPr>
        <p:spPr>
          <a:xfrm>
            <a:off x="1419828" y="4539588"/>
            <a:ext cx="9144000" cy="1655762"/>
          </a:xfrm>
        </p:spPr>
        <p:txBody>
          <a:bodyPr/>
          <a:lstStyle/>
          <a:p>
            <a:r>
              <a:rPr lang="fr-FR" dirty="0">
                <a:latin typeface="Times New Roman" panose="02020603050405020304" pitchFamily="18" charset="0"/>
                <a:cs typeface="Times New Roman" panose="02020603050405020304" pitchFamily="18" charset="0"/>
              </a:rPr>
              <a:t>Christophe </a:t>
            </a:r>
            <a:r>
              <a:rPr lang="fr-FR" dirty="0" err="1">
                <a:latin typeface="Times New Roman" panose="02020603050405020304" pitchFamily="18" charset="0"/>
                <a:cs typeface="Times New Roman" panose="02020603050405020304" pitchFamily="18" charset="0"/>
              </a:rPr>
              <a:t>Joigneaux</a:t>
            </a:r>
            <a:r>
              <a:rPr lang="fr-FR" dirty="0">
                <a:latin typeface="Times New Roman" panose="02020603050405020304" pitchFamily="18" charset="0"/>
                <a:cs typeface="Times New Roman" panose="02020603050405020304" pitchFamily="18" charset="0"/>
              </a:rPr>
              <a:t> (CIRCEFT, UPEC)</a:t>
            </a:r>
          </a:p>
          <a:p>
            <a:r>
              <a:rPr lang="fr-FR" dirty="0">
                <a:latin typeface="Times New Roman" panose="02020603050405020304" pitchFamily="18" charset="0"/>
                <a:cs typeface="Times New Roman" panose="02020603050405020304" pitchFamily="18" charset="0"/>
              </a:rPr>
              <a:t>25 mai 2024</a:t>
            </a:r>
          </a:p>
        </p:txBody>
      </p:sp>
    </p:spTree>
    <p:extLst>
      <p:ext uri="{BB962C8B-B14F-4D97-AF65-F5344CB8AC3E}">
        <p14:creationId xmlns:p14="http://schemas.microsoft.com/office/powerpoint/2010/main" val="2665048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27688-A8D1-76C1-9BE8-9ADBA6A24125}"/>
              </a:ext>
            </a:extLst>
          </p:cNvPr>
          <p:cNvSpPr>
            <a:spLocks noGrp="1"/>
          </p:cNvSpPr>
          <p:nvPr>
            <p:ph type="title"/>
          </p:nvPr>
        </p:nvSpPr>
        <p:spPr>
          <a:xfrm>
            <a:off x="838200" y="538745"/>
            <a:ext cx="10515600" cy="1325563"/>
          </a:xfrm>
        </p:spPr>
        <p:txBody>
          <a:bodyPr>
            <a:normAutofit fontScale="90000"/>
          </a:bodyPr>
          <a:lstStyle/>
          <a:p>
            <a:pPr algn="ctr"/>
            <a:r>
              <a:rPr lang="fr-FR" sz="3200" b="1" dirty="0">
                <a:latin typeface="Times New Roman" panose="02020603050405020304" pitchFamily="18" charset="0"/>
                <a:cs typeface="Times New Roman" panose="02020603050405020304" pitchFamily="18" charset="0"/>
              </a:rPr>
              <a:t>Un élément qui répond à un des besoins des enseignants de maternelle, non satisfaits par les deux derniers programmes ? </a:t>
            </a:r>
          </a:p>
        </p:txBody>
      </p:sp>
      <p:sp>
        <p:nvSpPr>
          <p:cNvPr id="3" name="Espace réservé du contenu 2">
            <a:extLst>
              <a:ext uri="{FF2B5EF4-FFF2-40B4-BE49-F238E27FC236}">
                <a16:creationId xmlns:a16="http://schemas.microsoft.com/office/drawing/2014/main" id="{3C6288C8-5B8A-5653-57B0-1E26165B1027}"/>
              </a:ext>
            </a:extLst>
          </p:cNvPr>
          <p:cNvSpPr>
            <a:spLocks noGrp="1"/>
          </p:cNvSpPr>
          <p:nvPr>
            <p:ph idx="1"/>
          </p:nvPr>
        </p:nvSpPr>
        <p:spPr>
          <a:xfrm>
            <a:off x="838200" y="2506662"/>
            <a:ext cx="10515600" cy="4351338"/>
          </a:xfrm>
        </p:spPr>
        <p:txBody>
          <a:bodyPr>
            <a:normAutofit fontScale="85000" lnSpcReduction="10000"/>
          </a:bodyPr>
          <a:lstStyle/>
          <a:p>
            <a:pPr algn="just"/>
            <a:r>
              <a:rPr lang="fr-FR" sz="3200" kern="100" dirty="0">
                <a:effectLst/>
                <a:latin typeface="Times New Roman" panose="02020603050405020304" pitchFamily="18" charset="0"/>
                <a:ea typeface="Aptos" panose="020B0004020202020204" pitchFamily="34" charset="0"/>
                <a:cs typeface="Times New Roman" panose="02020603050405020304" pitchFamily="18" charset="0"/>
              </a:rPr>
              <a:t>On peut y voir des avantages : les enseignants savent maintenant ce qu’ils doivent faire chaque semaine, pour chaque année, contrairement à ce qui était le cas avec les derniers programmes, comme certains d’entre eux s’en étaient plaint au moment où ils sont parus. </a:t>
            </a:r>
          </a:p>
          <a:p>
            <a:pPr algn="just"/>
            <a:r>
              <a:rPr lang="fr-FR" sz="3200" dirty="0">
                <a:effectLst/>
                <a:latin typeface="Times New Roman" panose="02020603050405020304" pitchFamily="18" charset="0"/>
                <a:ea typeface="Aptos" panose="020B0004020202020204" pitchFamily="34" charset="0"/>
                <a:cs typeface="Times New Roman" panose="02020603050405020304" pitchFamily="18" charset="0"/>
              </a:rPr>
              <a:t>Mais revers de la médaille qu’on a déjà signalé : ils doivent (l’expression « les enseignants doivent » est devenue omniprésente dans ces projets de programme) suivre le rythme d’apprentissage qui leur est imposé. Ils perdent la latitude de l’adapter à leurs projets, leurs choix pédagogiques ou aux difficultés de certains de leurs élèves.</a:t>
            </a:r>
            <a:endParaRPr lang="fr-FR" sz="3200" kern="1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fr-FR" sz="3200" kern="100" dirty="0">
                <a:effectLst/>
                <a:latin typeface="Times New Roman" panose="02020603050405020304" pitchFamily="18" charset="0"/>
                <a:ea typeface="Aptos" panose="020B0004020202020204" pitchFamily="34" charset="0"/>
                <a:cs typeface="Times New Roman" panose="02020603050405020304" pitchFamily="18" charset="0"/>
              </a:rPr>
              <a:t>Il y a donc un risque majeur d’accroitre les inégalités socio-scolaires entre les élèves qui peuvent suivre ce rythme imposé et les autres. </a:t>
            </a:r>
          </a:p>
          <a:p>
            <a:pPr algn="just"/>
            <a:endParaRPr lang="fr-FR" kern="100"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483244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47F8C3-EB92-038B-33A3-B77C8FB141E8}"/>
              </a:ext>
            </a:extLst>
          </p:cNvPr>
          <p:cNvSpPr>
            <a:spLocks noGrp="1"/>
          </p:cNvSpPr>
          <p:nvPr>
            <p:ph type="title"/>
          </p:nvPr>
        </p:nvSpPr>
        <p:spPr/>
        <p:txBody>
          <a:bodyPr>
            <a:normAutofit/>
          </a:bodyPr>
          <a:lstStyle/>
          <a:p>
            <a:r>
              <a:rPr lang="fr-FR" sz="3200" b="1" dirty="0">
                <a:latin typeface="Times New Roman" panose="02020603050405020304" pitchFamily="18" charset="0"/>
                <a:cs typeface="Times New Roman" panose="02020603050405020304" pitchFamily="18" charset="0"/>
              </a:rPr>
              <a:t>Une mise en œuvre qui relève de l’utopie </a:t>
            </a:r>
          </a:p>
        </p:txBody>
      </p:sp>
      <p:sp>
        <p:nvSpPr>
          <p:cNvPr id="3" name="Espace réservé du contenu 2">
            <a:extLst>
              <a:ext uri="{FF2B5EF4-FFF2-40B4-BE49-F238E27FC236}">
                <a16:creationId xmlns:a16="http://schemas.microsoft.com/office/drawing/2014/main" id="{5058C194-C407-023B-AF0E-8870149CCA64}"/>
              </a:ext>
            </a:extLst>
          </p:cNvPr>
          <p:cNvSpPr>
            <a:spLocks noGrp="1"/>
          </p:cNvSpPr>
          <p:nvPr>
            <p:ph idx="1"/>
          </p:nvPr>
        </p:nvSpPr>
        <p:spPr>
          <a:xfrm>
            <a:off x="727789" y="1825624"/>
            <a:ext cx="10963468" cy="5032376"/>
          </a:xfrm>
        </p:spPr>
        <p:txBody>
          <a:bodyPr>
            <a:normAutofit fontScale="92500" lnSpcReduction="10000"/>
          </a:bodyPr>
          <a:lstStyle/>
          <a:p>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Le risque est d’autant plus fort que tout ne pourra être mise en œuvre car trop chronophage. </a:t>
            </a:r>
          </a:p>
          <a:p>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On peut être d’accord sur le papier avec chacune des préconisations parce que liées à des résultats de recherche, mais elles ne sont pas pensées sur un plan pratique. Aveu peut-être quand au début du texte du projet de français, on dit que c’est aux enseignants de construire leur emploi du temps : « l’emploi du temps des </a:t>
            </a:r>
            <a:r>
              <a:rPr lang="fr-FR" sz="24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élèves</a:t>
            </a:r>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est un enjeu essentiel qui doit </a:t>
            </a:r>
            <a:r>
              <a:rPr lang="fr-FR" sz="24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être</a:t>
            </a:r>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pensé et adapté par le professeur </a:t>
            </a:r>
            <a:r>
              <a:rPr lang="fr-FR" sz="24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dès</a:t>
            </a:r>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la petite section. » </a:t>
            </a:r>
          </a:p>
          <a:p>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Comment vont-ils réussir à le construire en tenant compte de toutes les indications de rythme de réalisation des apprentissages ou des activités imposées dans ces projets ? Les prescriptions sont telles sur ce plan que cela semble être mission impossible. </a:t>
            </a:r>
          </a:p>
          <a:p>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Le passé ne rend pas optimiste sur ce plan : la dernière grande concertation à grande échelle (les programmes de 2015) avait révélé qu’une grande majorité d’enseignants disaient qu’ils feraient des impasses parce qu’ils n’auraient pas le temps de faire tout ce qui était prescrit dans les projets de programme de l’époque, plus particulièrement pour deux des grandes nouveautés de l’époque, jugées trop chronophages : la dictée à l’adulte et l’écriture autonome. </a:t>
            </a:r>
          </a:p>
          <a:p>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En fait, rien que dans le domaine de français, on continue à en ajouter, sans prendre en compte le fait que certains éléments des programmes précédents ont été rarement mis en place</a:t>
            </a:r>
            <a:endParaRPr lang="fr-FR" sz="240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773244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A532D2-DCF6-5B78-16D9-6073579C56DF}"/>
              </a:ext>
            </a:extLst>
          </p:cNvPr>
          <p:cNvSpPr>
            <a:spLocks noGrp="1"/>
          </p:cNvSpPr>
          <p:nvPr>
            <p:ph type="title"/>
          </p:nvPr>
        </p:nvSpPr>
        <p:spPr/>
        <p:txBody>
          <a:bodyPr>
            <a:noAutofit/>
          </a:bodyPr>
          <a:lstStyle/>
          <a:p>
            <a:r>
              <a:rPr lang="fr-FR" sz="3200" b="1" dirty="0">
                <a:latin typeface="Times New Roman" panose="02020603050405020304" pitchFamily="18" charset="0"/>
                <a:cs typeface="Times New Roman" panose="02020603050405020304" pitchFamily="18" charset="0"/>
              </a:rPr>
              <a:t>Toutes les conditions sont réunies pour que les nouveaux programmes accroissent la défiance des enseignants vis-à-vis de l’institution</a:t>
            </a:r>
          </a:p>
        </p:txBody>
      </p:sp>
      <p:sp>
        <p:nvSpPr>
          <p:cNvPr id="3" name="Espace réservé du contenu 2">
            <a:extLst>
              <a:ext uri="{FF2B5EF4-FFF2-40B4-BE49-F238E27FC236}">
                <a16:creationId xmlns:a16="http://schemas.microsoft.com/office/drawing/2014/main" id="{C2AB9485-E710-D76F-ED5F-5B2BBB78A361}"/>
              </a:ext>
            </a:extLst>
          </p:cNvPr>
          <p:cNvSpPr>
            <a:spLocks noGrp="1"/>
          </p:cNvSpPr>
          <p:nvPr>
            <p:ph idx="1"/>
          </p:nvPr>
        </p:nvSpPr>
        <p:spPr>
          <a:xfrm>
            <a:off x="466531" y="1825624"/>
            <a:ext cx="11252718" cy="5209657"/>
          </a:xfrm>
        </p:spPr>
        <p:txBody>
          <a:bodyPr>
            <a:normAutofit fontScale="92500" lnSpcReduction="10000"/>
          </a:bodyPr>
          <a:lstStyle/>
          <a:p>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Les enseignants peuvent les prendre comme (notamment par l’emploi de l’expression « points de vigilance » que doivent garder à l’esprit les enseignants) une non-reconnaissance de leur expertise, qu’ils peuvent vivre comme une imposition par des personnes qui ont certes une expertise scientifique mais qui ne possèdent pas leur expertise pratique. </a:t>
            </a:r>
          </a:p>
          <a:p>
            <a:r>
              <a:rPr lang="fr-FR" sz="2400" kern="100" dirty="0">
                <a:latin typeface="Times New Roman" panose="02020603050405020304" pitchFamily="18" charset="0"/>
                <a:ea typeface="Aptos" panose="020B0004020202020204" pitchFamily="34" charset="0"/>
                <a:cs typeface="Times New Roman" panose="02020603050405020304" pitchFamily="18" charset="0"/>
              </a:rPr>
              <a:t>S</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urtout que la conception de ces projets de programmes s’est faite sans concertation et les programmes qui vont en résulter risquent d’être imposés à marche forcée : ces deux projets (juste pour les mathématiques et le français) sont parus en avril pour une mise en œuvre dès la rentrée de septembre. Cela laisse peu de temps à la concertation, et à la formation (ou même à l’auto-formation). </a:t>
            </a:r>
          </a:p>
          <a:p>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On risque de voir s’accroitre un fort désengagement des enseignants, qui pourrait se traduire par une mise en œuvre </a:t>
            </a:r>
            <a:r>
              <a:rPr lang="fr-FR" sz="2400" i="1" kern="100" dirty="0">
                <a:effectLst/>
                <a:latin typeface="Times New Roman" panose="02020603050405020304" pitchFamily="18" charset="0"/>
                <a:ea typeface="Aptos" panose="020B0004020202020204" pitchFamily="34" charset="0"/>
                <a:cs typeface="Times New Roman" panose="02020603050405020304" pitchFamily="18" charset="0"/>
              </a:rPr>
              <a:t>a minima</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juste suffisante pour préparer les élèves à la réussite des évaluations CP, au détriment de ce qu’elles n’évaluent pas. </a:t>
            </a:r>
          </a:p>
          <a:p>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Sans compter la lassitude du rythme toujours plus accéléré auquel les programmes de maternelle (et aux autres niveaux de la scolarité) se succèdent depuis 1995 : après le grand vide pendant plus 50 ans entre 1921 et 1977, tous les dix ans à peu près entre 1977 et 1995. Et puis tous les 4-5-6 ans en moyenne, depuis  2002, 2008, 2015, 2021, 2024 donc. </a:t>
            </a:r>
          </a:p>
          <a:p>
            <a:endParaRPr lang="fr-FR" dirty="0"/>
          </a:p>
        </p:txBody>
      </p:sp>
    </p:spTree>
    <p:extLst>
      <p:ext uri="{BB962C8B-B14F-4D97-AF65-F5344CB8AC3E}">
        <p14:creationId xmlns:p14="http://schemas.microsoft.com/office/powerpoint/2010/main" val="342889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FD2BDE-CF85-DBBD-CDE7-FDEF29F493BA}"/>
              </a:ext>
            </a:extLst>
          </p:cNvPr>
          <p:cNvSpPr>
            <a:spLocks noGrp="1"/>
          </p:cNvSpPr>
          <p:nvPr>
            <p:ph type="title"/>
          </p:nvPr>
        </p:nvSpPr>
        <p:spPr/>
        <p:txBody>
          <a:bodyPr>
            <a:normAutofit/>
          </a:bodyPr>
          <a:lstStyle/>
          <a:p>
            <a:pPr algn="ctr"/>
            <a:r>
              <a:rPr lang="fr-FR" sz="3200" dirty="0">
                <a:latin typeface="Times New Roman" panose="02020603050405020304" pitchFamily="18" charset="0"/>
                <a:cs typeface="Times New Roman" panose="02020603050405020304" pitchFamily="18" charset="0"/>
              </a:rPr>
              <a:t>Des « fondamentaux » vraiment fondamentaux ?</a:t>
            </a:r>
          </a:p>
        </p:txBody>
      </p:sp>
      <p:sp>
        <p:nvSpPr>
          <p:cNvPr id="3" name="Espace réservé du contenu 2">
            <a:extLst>
              <a:ext uri="{FF2B5EF4-FFF2-40B4-BE49-F238E27FC236}">
                <a16:creationId xmlns:a16="http://schemas.microsoft.com/office/drawing/2014/main" id="{5C67F4A6-F93D-AFF2-A417-752161B71464}"/>
              </a:ext>
            </a:extLst>
          </p:cNvPr>
          <p:cNvSpPr>
            <a:spLocks noGrp="1"/>
          </p:cNvSpPr>
          <p:nvPr>
            <p:ph idx="1"/>
          </p:nvPr>
        </p:nvSpPr>
        <p:spPr/>
        <p:txBody>
          <a:bodyPr>
            <a:normAutofit/>
          </a:bodyPr>
          <a:lstStyle/>
          <a:p>
            <a:pPr algn="just"/>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Autre risque aussi, si on revient cette fois sur deux grandes études réalisées par la DEPP en 2013 et 2014 concernant l’évaluation de 50 000 enfants à l’entrée du CP puis à l’entrée du CE2  : elles montrent que les acquisitions  de compétences très précises (techniques, diraient certains) comme celles, par exemple, relatives à la conscience phonologique ne sont pas autant prédicatrices que prévu de la réussite scolaire ultérieure, en l’occurrence ici celle qui a été mesurée en CE2 pour la même cohorte d’enfants. </a:t>
            </a:r>
          </a:p>
          <a:p>
            <a:pPr algn="just"/>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Cela fait écho à des travaux anglophones qui montrent que l’entrainement systématisé de compétences considérées comme fondamentales, à l’exclusion d’autres apprentissages </a:t>
            </a:r>
            <a:r>
              <a:rPr lang="fr-FR" sz="2400" kern="100">
                <a:effectLst/>
                <a:latin typeface="Times New Roman" panose="02020603050405020304" pitchFamily="18" charset="0"/>
                <a:ea typeface="Aptos" panose="020B0004020202020204" pitchFamily="34" charset="0"/>
                <a:cs typeface="Times New Roman" panose="02020603050405020304" pitchFamily="18" charset="0"/>
              </a:rPr>
              <a:t>moins sériés, </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n’est pas prédictif de la réussite scolaire. </a:t>
            </a:r>
          </a:p>
          <a:p>
            <a:endParaRPr lang="fr-FR" dirty="0"/>
          </a:p>
        </p:txBody>
      </p:sp>
    </p:spTree>
    <p:extLst>
      <p:ext uri="{BB962C8B-B14F-4D97-AF65-F5344CB8AC3E}">
        <p14:creationId xmlns:p14="http://schemas.microsoft.com/office/powerpoint/2010/main" val="419546557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1486</TotalTime>
  <Words>832</Words>
  <Application>Microsoft Office PowerPoint</Application>
  <PresentationFormat>Grand écran</PresentationFormat>
  <Paragraphs>21</Paragraphs>
  <Slides>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vt:i4>
      </vt:variant>
    </vt:vector>
  </HeadingPairs>
  <TitlesOfParts>
    <vt:vector size="10" baseType="lpstr">
      <vt:lpstr>Aptos</vt:lpstr>
      <vt:lpstr>Aptos Display</vt:lpstr>
      <vt:lpstr>Arial</vt:lpstr>
      <vt:lpstr>Times New Roman</vt:lpstr>
      <vt:lpstr>Thème Office</vt:lpstr>
      <vt:lpstr>Critiques plus externes  du projet de nouveaux programmes concernant le français</vt:lpstr>
      <vt:lpstr>Un élément qui répond à un des besoins des enseignants de maternelle, non satisfaits par les deux derniers programmes ? </vt:lpstr>
      <vt:lpstr>Une mise en œuvre qui relève de l’utopie </vt:lpstr>
      <vt:lpstr>Toutes les conditions sont réunies pour que les nouveaux programmes accroissent la défiance des enseignants vis-à-vis de l’institution</vt:lpstr>
      <vt:lpstr>Des « fondamentaux » vraiment fondamentaux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Critiques plus externes du projet de nouveaux programmes concernant le français</dc:title>
  <dc:creator>...</dc:creator>
  <cp:lastModifiedBy>Vbouysse</cp:lastModifiedBy>
  <cp:revision>12</cp:revision>
  <dcterms:created xsi:type="dcterms:W3CDTF">2024-05-24T19:49:30Z</dcterms:created>
  <dcterms:modified xsi:type="dcterms:W3CDTF">2024-05-28T12:00:30Z</dcterms:modified>
</cp:coreProperties>
</file>