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69" r:id="rId5"/>
    <p:sldId id="259" r:id="rId6"/>
    <p:sldId id="260" r:id="rId7"/>
    <p:sldId id="261" r:id="rId8"/>
    <p:sldId id="380" r:id="rId9"/>
    <p:sldId id="262" r:id="rId10"/>
    <p:sldId id="270" r:id="rId11"/>
    <p:sldId id="263" r:id="rId12"/>
    <p:sldId id="264" r:id="rId13"/>
    <p:sldId id="265" r:id="rId14"/>
    <p:sldId id="266" r:id="rId15"/>
    <p:sldId id="268" r:id="rId16"/>
    <p:sldId id="267" r:id="rId17"/>
    <p:sldId id="271" r:id="rId18"/>
    <p:sldId id="272" r:id="rId19"/>
    <p:sldId id="273" r:id="rId20"/>
    <p:sldId id="274" r:id="rId2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1"/>
    <p:restoredTop sz="94643"/>
  </p:normalViewPr>
  <p:slideViewPr>
    <p:cSldViewPr snapToGrid="0">
      <p:cViewPr varScale="1">
        <p:scale>
          <a:sx n="82" d="100"/>
          <a:sy n="82" d="100"/>
        </p:scale>
        <p:origin x="691"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ED2960-1B84-F730-3579-41204F5D9164}"/>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DA19ADC9-8985-834A-F247-132C7AA4109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A94FBFFC-7310-4FEB-A81A-0670CD20E742}"/>
              </a:ext>
            </a:extLst>
          </p:cNvPr>
          <p:cNvSpPr>
            <a:spLocks noGrp="1"/>
          </p:cNvSpPr>
          <p:nvPr>
            <p:ph type="dt" sz="half" idx="10"/>
          </p:nvPr>
        </p:nvSpPr>
        <p:spPr/>
        <p:txBody>
          <a:bodyPr/>
          <a:lstStyle/>
          <a:p>
            <a:fld id="{2D1EBD43-D5CD-0841-BF5F-DD77C7447CDA}" type="datetimeFigureOut">
              <a:rPr lang="fr-FR" smtClean="0"/>
              <a:t>28/05/2024</a:t>
            </a:fld>
            <a:endParaRPr lang="fr-FR"/>
          </a:p>
        </p:txBody>
      </p:sp>
      <p:sp>
        <p:nvSpPr>
          <p:cNvPr id="5" name="Espace réservé du pied de page 4">
            <a:extLst>
              <a:ext uri="{FF2B5EF4-FFF2-40B4-BE49-F238E27FC236}">
                <a16:creationId xmlns:a16="http://schemas.microsoft.com/office/drawing/2014/main" id="{FA0CE51A-7E4D-C44A-A245-1A26CB88CE9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F59CA59-AF55-16EE-5A09-EACE95C674E2}"/>
              </a:ext>
            </a:extLst>
          </p:cNvPr>
          <p:cNvSpPr>
            <a:spLocks noGrp="1"/>
          </p:cNvSpPr>
          <p:nvPr>
            <p:ph type="sldNum" sz="quarter" idx="12"/>
          </p:nvPr>
        </p:nvSpPr>
        <p:spPr/>
        <p:txBody>
          <a:bodyPr/>
          <a:lstStyle/>
          <a:p>
            <a:fld id="{998FD3AE-7B02-B74B-B812-8F789572F109}" type="slidenum">
              <a:rPr lang="fr-FR" smtClean="0"/>
              <a:t>‹N°›</a:t>
            </a:fld>
            <a:endParaRPr lang="fr-FR"/>
          </a:p>
        </p:txBody>
      </p:sp>
    </p:spTree>
    <p:extLst>
      <p:ext uri="{BB962C8B-B14F-4D97-AF65-F5344CB8AC3E}">
        <p14:creationId xmlns:p14="http://schemas.microsoft.com/office/powerpoint/2010/main" val="3858335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9EC310-E018-BCEE-4D4F-3B10D4C4B6E4}"/>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2C459EAA-92DE-5B42-B827-48CFE13F1C0D}"/>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BF1A4CE-F4F7-068F-7606-CD9825E9DED3}"/>
              </a:ext>
            </a:extLst>
          </p:cNvPr>
          <p:cNvSpPr>
            <a:spLocks noGrp="1"/>
          </p:cNvSpPr>
          <p:nvPr>
            <p:ph type="dt" sz="half" idx="10"/>
          </p:nvPr>
        </p:nvSpPr>
        <p:spPr/>
        <p:txBody>
          <a:bodyPr/>
          <a:lstStyle/>
          <a:p>
            <a:fld id="{2D1EBD43-D5CD-0841-BF5F-DD77C7447CDA}" type="datetimeFigureOut">
              <a:rPr lang="fr-FR" smtClean="0"/>
              <a:t>28/05/2024</a:t>
            </a:fld>
            <a:endParaRPr lang="fr-FR"/>
          </a:p>
        </p:txBody>
      </p:sp>
      <p:sp>
        <p:nvSpPr>
          <p:cNvPr id="5" name="Espace réservé du pied de page 4">
            <a:extLst>
              <a:ext uri="{FF2B5EF4-FFF2-40B4-BE49-F238E27FC236}">
                <a16:creationId xmlns:a16="http://schemas.microsoft.com/office/drawing/2014/main" id="{F0A61AA5-C271-BEB7-ADF2-590837D62D2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B14B08B-81BD-F8FC-2136-640AF45243D1}"/>
              </a:ext>
            </a:extLst>
          </p:cNvPr>
          <p:cNvSpPr>
            <a:spLocks noGrp="1"/>
          </p:cNvSpPr>
          <p:nvPr>
            <p:ph type="sldNum" sz="quarter" idx="12"/>
          </p:nvPr>
        </p:nvSpPr>
        <p:spPr/>
        <p:txBody>
          <a:bodyPr/>
          <a:lstStyle/>
          <a:p>
            <a:fld id="{998FD3AE-7B02-B74B-B812-8F789572F109}" type="slidenum">
              <a:rPr lang="fr-FR" smtClean="0"/>
              <a:t>‹N°›</a:t>
            </a:fld>
            <a:endParaRPr lang="fr-FR"/>
          </a:p>
        </p:txBody>
      </p:sp>
    </p:spTree>
    <p:extLst>
      <p:ext uri="{BB962C8B-B14F-4D97-AF65-F5344CB8AC3E}">
        <p14:creationId xmlns:p14="http://schemas.microsoft.com/office/powerpoint/2010/main" val="34170448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12E14DB1-9B3A-BD28-E5B0-E71709755C26}"/>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AED7ECAA-F938-CFA7-A4F5-98ABEB266D82}"/>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ABECBE6-B1DF-33A0-66BE-8FC957D68969}"/>
              </a:ext>
            </a:extLst>
          </p:cNvPr>
          <p:cNvSpPr>
            <a:spLocks noGrp="1"/>
          </p:cNvSpPr>
          <p:nvPr>
            <p:ph type="dt" sz="half" idx="10"/>
          </p:nvPr>
        </p:nvSpPr>
        <p:spPr/>
        <p:txBody>
          <a:bodyPr/>
          <a:lstStyle/>
          <a:p>
            <a:fld id="{2D1EBD43-D5CD-0841-BF5F-DD77C7447CDA}" type="datetimeFigureOut">
              <a:rPr lang="fr-FR" smtClean="0"/>
              <a:t>28/05/2024</a:t>
            </a:fld>
            <a:endParaRPr lang="fr-FR"/>
          </a:p>
        </p:txBody>
      </p:sp>
      <p:sp>
        <p:nvSpPr>
          <p:cNvPr id="5" name="Espace réservé du pied de page 4">
            <a:extLst>
              <a:ext uri="{FF2B5EF4-FFF2-40B4-BE49-F238E27FC236}">
                <a16:creationId xmlns:a16="http://schemas.microsoft.com/office/drawing/2014/main" id="{57002069-2866-8FE8-6F70-217592D26E7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C99559E-9E40-03A5-1AA1-223D77C5D644}"/>
              </a:ext>
            </a:extLst>
          </p:cNvPr>
          <p:cNvSpPr>
            <a:spLocks noGrp="1"/>
          </p:cNvSpPr>
          <p:nvPr>
            <p:ph type="sldNum" sz="quarter" idx="12"/>
          </p:nvPr>
        </p:nvSpPr>
        <p:spPr/>
        <p:txBody>
          <a:bodyPr/>
          <a:lstStyle/>
          <a:p>
            <a:fld id="{998FD3AE-7B02-B74B-B812-8F789572F109}" type="slidenum">
              <a:rPr lang="fr-FR" smtClean="0"/>
              <a:t>‹N°›</a:t>
            </a:fld>
            <a:endParaRPr lang="fr-FR"/>
          </a:p>
        </p:txBody>
      </p:sp>
    </p:spTree>
    <p:extLst>
      <p:ext uri="{BB962C8B-B14F-4D97-AF65-F5344CB8AC3E}">
        <p14:creationId xmlns:p14="http://schemas.microsoft.com/office/powerpoint/2010/main" val="1150375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FFD938-DDB3-BABB-0FE7-F2020411046E}"/>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BDC3F505-BBDD-1BD6-A32C-887F2FF8505C}"/>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9545B9A-8D62-5896-6F26-8B7591778B05}"/>
              </a:ext>
            </a:extLst>
          </p:cNvPr>
          <p:cNvSpPr>
            <a:spLocks noGrp="1"/>
          </p:cNvSpPr>
          <p:nvPr>
            <p:ph type="dt" sz="half" idx="10"/>
          </p:nvPr>
        </p:nvSpPr>
        <p:spPr/>
        <p:txBody>
          <a:bodyPr/>
          <a:lstStyle/>
          <a:p>
            <a:fld id="{2D1EBD43-D5CD-0841-BF5F-DD77C7447CDA}" type="datetimeFigureOut">
              <a:rPr lang="fr-FR" smtClean="0"/>
              <a:t>28/05/2024</a:t>
            </a:fld>
            <a:endParaRPr lang="fr-FR"/>
          </a:p>
        </p:txBody>
      </p:sp>
      <p:sp>
        <p:nvSpPr>
          <p:cNvPr id="5" name="Espace réservé du pied de page 4">
            <a:extLst>
              <a:ext uri="{FF2B5EF4-FFF2-40B4-BE49-F238E27FC236}">
                <a16:creationId xmlns:a16="http://schemas.microsoft.com/office/drawing/2014/main" id="{0A598203-7B5F-58F3-16CD-0F7D0A94D62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3327820-7420-EA49-ED63-72DC9BC435A8}"/>
              </a:ext>
            </a:extLst>
          </p:cNvPr>
          <p:cNvSpPr>
            <a:spLocks noGrp="1"/>
          </p:cNvSpPr>
          <p:nvPr>
            <p:ph type="sldNum" sz="quarter" idx="12"/>
          </p:nvPr>
        </p:nvSpPr>
        <p:spPr/>
        <p:txBody>
          <a:bodyPr/>
          <a:lstStyle/>
          <a:p>
            <a:fld id="{998FD3AE-7B02-B74B-B812-8F789572F109}" type="slidenum">
              <a:rPr lang="fr-FR" smtClean="0"/>
              <a:t>‹N°›</a:t>
            </a:fld>
            <a:endParaRPr lang="fr-FR"/>
          </a:p>
        </p:txBody>
      </p:sp>
    </p:spTree>
    <p:extLst>
      <p:ext uri="{BB962C8B-B14F-4D97-AF65-F5344CB8AC3E}">
        <p14:creationId xmlns:p14="http://schemas.microsoft.com/office/powerpoint/2010/main" val="16124106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3C2E6D-B875-022A-48AE-6C0B696978E3}"/>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99DD528C-3DB1-CBA6-6645-3226C38B615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7A0E2705-558C-8534-E8AB-59C6A4F0A799}"/>
              </a:ext>
            </a:extLst>
          </p:cNvPr>
          <p:cNvSpPr>
            <a:spLocks noGrp="1"/>
          </p:cNvSpPr>
          <p:nvPr>
            <p:ph type="dt" sz="half" idx="10"/>
          </p:nvPr>
        </p:nvSpPr>
        <p:spPr/>
        <p:txBody>
          <a:bodyPr/>
          <a:lstStyle/>
          <a:p>
            <a:fld id="{2D1EBD43-D5CD-0841-BF5F-DD77C7447CDA}" type="datetimeFigureOut">
              <a:rPr lang="fr-FR" smtClean="0"/>
              <a:t>28/05/2024</a:t>
            </a:fld>
            <a:endParaRPr lang="fr-FR"/>
          </a:p>
        </p:txBody>
      </p:sp>
      <p:sp>
        <p:nvSpPr>
          <p:cNvPr id="5" name="Espace réservé du pied de page 4">
            <a:extLst>
              <a:ext uri="{FF2B5EF4-FFF2-40B4-BE49-F238E27FC236}">
                <a16:creationId xmlns:a16="http://schemas.microsoft.com/office/drawing/2014/main" id="{1184279F-837F-9525-FA4E-9FBA2426C3E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E3DD16E-6E9D-BE16-B99C-2D71B5692C86}"/>
              </a:ext>
            </a:extLst>
          </p:cNvPr>
          <p:cNvSpPr>
            <a:spLocks noGrp="1"/>
          </p:cNvSpPr>
          <p:nvPr>
            <p:ph type="sldNum" sz="quarter" idx="12"/>
          </p:nvPr>
        </p:nvSpPr>
        <p:spPr/>
        <p:txBody>
          <a:bodyPr/>
          <a:lstStyle/>
          <a:p>
            <a:fld id="{998FD3AE-7B02-B74B-B812-8F789572F109}" type="slidenum">
              <a:rPr lang="fr-FR" smtClean="0"/>
              <a:t>‹N°›</a:t>
            </a:fld>
            <a:endParaRPr lang="fr-FR"/>
          </a:p>
        </p:txBody>
      </p:sp>
    </p:spTree>
    <p:extLst>
      <p:ext uri="{BB962C8B-B14F-4D97-AF65-F5344CB8AC3E}">
        <p14:creationId xmlns:p14="http://schemas.microsoft.com/office/powerpoint/2010/main" val="2215001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253736A-6E94-AB53-6829-E178DAC82232}"/>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BC6A34DA-A2C8-3FEA-0DF5-09979A1C1747}"/>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1E326993-4138-E997-733D-347F8C7E9B89}"/>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75ACBED4-A3B5-B519-8F66-48B821789AEA}"/>
              </a:ext>
            </a:extLst>
          </p:cNvPr>
          <p:cNvSpPr>
            <a:spLocks noGrp="1"/>
          </p:cNvSpPr>
          <p:nvPr>
            <p:ph type="dt" sz="half" idx="10"/>
          </p:nvPr>
        </p:nvSpPr>
        <p:spPr/>
        <p:txBody>
          <a:bodyPr/>
          <a:lstStyle/>
          <a:p>
            <a:fld id="{2D1EBD43-D5CD-0841-BF5F-DD77C7447CDA}" type="datetimeFigureOut">
              <a:rPr lang="fr-FR" smtClean="0"/>
              <a:t>28/05/2024</a:t>
            </a:fld>
            <a:endParaRPr lang="fr-FR"/>
          </a:p>
        </p:txBody>
      </p:sp>
      <p:sp>
        <p:nvSpPr>
          <p:cNvPr id="6" name="Espace réservé du pied de page 5">
            <a:extLst>
              <a:ext uri="{FF2B5EF4-FFF2-40B4-BE49-F238E27FC236}">
                <a16:creationId xmlns:a16="http://schemas.microsoft.com/office/drawing/2014/main" id="{864B3978-0FB6-7B3D-21DA-6491E09A1BC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175BB82-3A76-D66B-F76F-56DFED66B9E6}"/>
              </a:ext>
            </a:extLst>
          </p:cNvPr>
          <p:cNvSpPr>
            <a:spLocks noGrp="1"/>
          </p:cNvSpPr>
          <p:nvPr>
            <p:ph type="sldNum" sz="quarter" idx="12"/>
          </p:nvPr>
        </p:nvSpPr>
        <p:spPr/>
        <p:txBody>
          <a:bodyPr/>
          <a:lstStyle/>
          <a:p>
            <a:fld id="{998FD3AE-7B02-B74B-B812-8F789572F109}" type="slidenum">
              <a:rPr lang="fr-FR" smtClean="0"/>
              <a:t>‹N°›</a:t>
            </a:fld>
            <a:endParaRPr lang="fr-FR"/>
          </a:p>
        </p:txBody>
      </p:sp>
    </p:spTree>
    <p:extLst>
      <p:ext uri="{BB962C8B-B14F-4D97-AF65-F5344CB8AC3E}">
        <p14:creationId xmlns:p14="http://schemas.microsoft.com/office/powerpoint/2010/main" val="1730702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16EB42E-6A29-5678-2298-1E62C11B88D1}"/>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D7B3C219-FBAC-7DEC-A526-0C6DBC5ECAA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A2AD7821-9138-FF42-0487-F2C3F1C45E71}"/>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8BEA3FF2-849B-E120-0CFC-1E39B288B6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EBB81A6A-CC59-D9F5-6C7A-503558A3DC78}"/>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CCE019E3-B0BE-EF1E-14F8-FF14C18B7A57}"/>
              </a:ext>
            </a:extLst>
          </p:cNvPr>
          <p:cNvSpPr>
            <a:spLocks noGrp="1"/>
          </p:cNvSpPr>
          <p:nvPr>
            <p:ph type="dt" sz="half" idx="10"/>
          </p:nvPr>
        </p:nvSpPr>
        <p:spPr/>
        <p:txBody>
          <a:bodyPr/>
          <a:lstStyle/>
          <a:p>
            <a:fld id="{2D1EBD43-D5CD-0841-BF5F-DD77C7447CDA}" type="datetimeFigureOut">
              <a:rPr lang="fr-FR" smtClean="0"/>
              <a:t>28/05/2024</a:t>
            </a:fld>
            <a:endParaRPr lang="fr-FR"/>
          </a:p>
        </p:txBody>
      </p:sp>
      <p:sp>
        <p:nvSpPr>
          <p:cNvPr id="8" name="Espace réservé du pied de page 7">
            <a:extLst>
              <a:ext uri="{FF2B5EF4-FFF2-40B4-BE49-F238E27FC236}">
                <a16:creationId xmlns:a16="http://schemas.microsoft.com/office/drawing/2014/main" id="{DA875BD7-285B-0F42-98E4-94E145E36473}"/>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D9035949-CD76-AA19-BC84-B5E26A92242C}"/>
              </a:ext>
            </a:extLst>
          </p:cNvPr>
          <p:cNvSpPr>
            <a:spLocks noGrp="1"/>
          </p:cNvSpPr>
          <p:nvPr>
            <p:ph type="sldNum" sz="quarter" idx="12"/>
          </p:nvPr>
        </p:nvSpPr>
        <p:spPr/>
        <p:txBody>
          <a:bodyPr/>
          <a:lstStyle/>
          <a:p>
            <a:fld id="{998FD3AE-7B02-B74B-B812-8F789572F109}" type="slidenum">
              <a:rPr lang="fr-FR" smtClean="0"/>
              <a:t>‹N°›</a:t>
            </a:fld>
            <a:endParaRPr lang="fr-FR"/>
          </a:p>
        </p:txBody>
      </p:sp>
    </p:spTree>
    <p:extLst>
      <p:ext uri="{BB962C8B-B14F-4D97-AF65-F5344CB8AC3E}">
        <p14:creationId xmlns:p14="http://schemas.microsoft.com/office/powerpoint/2010/main" val="5515156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FE9EECF-C390-C6D1-C645-B3BD8A09D2C6}"/>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56E5B5D6-0FD6-84BE-8A26-1BAFB1945C15}"/>
              </a:ext>
            </a:extLst>
          </p:cNvPr>
          <p:cNvSpPr>
            <a:spLocks noGrp="1"/>
          </p:cNvSpPr>
          <p:nvPr>
            <p:ph type="dt" sz="half" idx="10"/>
          </p:nvPr>
        </p:nvSpPr>
        <p:spPr/>
        <p:txBody>
          <a:bodyPr/>
          <a:lstStyle/>
          <a:p>
            <a:fld id="{2D1EBD43-D5CD-0841-BF5F-DD77C7447CDA}" type="datetimeFigureOut">
              <a:rPr lang="fr-FR" smtClean="0"/>
              <a:t>28/05/2024</a:t>
            </a:fld>
            <a:endParaRPr lang="fr-FR"/>
          </a:p>
        </p:txBody>
      </p:sp>
      <p:sp>
        <p:nvSpPr>
          <p:cNvPr id="4" name="Espace réservé du pied de page 3">
            <a:extLst>
              <a:ext uri="{FF2B5EF4-FFF2-40B4-BE49-F238E27FC236}">
                <a16:creationId xmlns:a16="http://schemas.microsoft.com/office/drawing/2014/main" id="{A6EB69E7-C529-05FA-31BD-B2DF22B11E5B}"/>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030D737A-F6ED-700C-EB6A-CB7B4A747616}"/>
              </a:ext>
            </a:extLst>
          </p:cNvPr>
          <p:cNvSpPr>
            <a:spLocks noGrp="1"/>
          </p:cNvSpPr>
          <p:nvPr>
            <p:ph type="sldNum" sz="quarter" idx="12"/>
          </p:nvPr>
        </p:nvSpPr>
        <p:spPr/>
        <p:txBody>
          <a:bodyPr/>
          <a:lstStyle/>
          <a:p>
            <a:fld id="{998FD3AE-7B02-B74B-B812-8F789572F109}" type="slidenum">
              <a:rPr lang="fr-FR" smtClean="0"/>
              <a:t>‹N°›</a:t>
            </a:fld>
            <a:endParaRPr lang="fr-FR"/>
          </a:p>
        </p:txBody>
      </p:sp>
    </p:spTree>
    <p:extLst>
      <p:ext uri="{BB962C8B-B14F-4D97-AF65-F5344CB8AC3E}">
        <p14:creationId xmlns:p14="http://schemas.microsoft.com/office/powerpoint/2010/main" val="37853016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73C8B420-C740-21E4-500A-D7B4DE14CFA2}"/>
              </a:ext>
            </a:extLst>
          </p:cNvPr>
          <p:cNvSpPr>
            <a:spLocks noGrp="1"/>
          </p:cNvSpPr>
          <p:nvPr>
            <p:ph type="dt" sz="half" idx="10"/>
          </p:nvPr>
        </p:nvSpPr>
        <p:spPr/>
        <p:txBody>
          <a:bodyPr/>
          <a:lstStyle/>
          <a:p>
            <a:fld id="{2D1EBD43-D5CD-0841-BF5F-DD77C7447CDA}" type="datetimeFigureOut">
              <a:rPr lang="fr-FR" smtClean="0"/>
              <a:t>28/05/2024</a:t>
            </a:fld>
            <a:endParaRPr lang="fr-FR"/>
          </a:p>
        </p:txBody>
      </p:sp>
      <p:sp>
        <p:nvSpPr>
          <p:cNvPr id="3" name="Espace réservé du pied de page 2">
            <a:extLst>
              <a:ext uri="{FF2B5EF4-FFF2-40B4-BE49-F238E27FC236}">
                <a16:creationId xmlns:a16="http://schemas.microsoft.com/office/drawing/2014/main" id="{C26B2768-0A09-F1AE-EE90-1A9F4110E7EE}"/>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1B4EA5D6-529A-2C97-A46E-2672810FD11E}"/>
              </a:ext>
            </a:extLst>
          </p:cNvPr>
          <p:cNvSpPr>
            <a:spLocks noGrp="1"/>
          </p:cNvSpPr>
          <p:nvPr>
            <p:ph type="sldNum" sz="quarter" idx="12"/>
          </p:nvPr>
        </p:nvSpPr>
        <p:spPr/>
        <p:txBody>
          <a:bodyPr/>
          <a:lstStyle/>
          <a:p>
            <a:fld id="{998FD3AE-7B02-B74B-B812-8F789572F109}" type="slidenum">
              <a:rPr lang="fr-FR" smtClean="0"/>
              <a:t>‹N°›</a:t>
            </a:fld>
            <a:endParaRPr lang="fr-FR"/>
          </a:p>
        </p:txBody>
      </p:sp>
    </p:spTree>
    <p:extLst>
      <p:ext uri="{BB962C8B-B14F-4D97-AF65-F5344CB8AC3E}">
        <p14:creationId xmlns:p14="http://schemas.microsoft.com/office/powerpoint/2010/main" val="33679875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A7D93E-69CC-AF2D-0271-02B51C5F4E6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A9AC482B-C848-B5BC-7978-003BF396BE7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64527C51-9B9B-64AD-3D0D-1A8B7064E1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DA9F195-94EA-4534-E868-E2EC4E9DD08A}"/>
              </a:ext>
            </a:extLst>
          </p:cNvPr>
          <p:cNvSpPr>
            <a:spLocks noGrp="1"/>
          </p:cNvSpPr>
          <p:nvPr>
            <p:ph type="dt" sz="half" idx="10"/>
          </p:nvPr>
        </p:nvSpPr>
        <p:spPr/>
        <p:txBody>
          <a:bodyPr/>
          <a:lstStyle/>
          <a:p>
            <a:fld id="{2D1EBD43-D5CD-0841-BF5F-DD77C7447CDA}" type="datetimeFigureOut">
              <a:rPr lang="fr-FR" smtClean="0"/>
              <a:t>28/05/2024</a:t>
            </a:fld>
            <a:endParaRPr lang="fr-FR"/>
          </a:p>
        </p:txBody>
      </p:sp>
      <p:sp>
        <p:nvSpPr>
          <p:cNvPr id="6" name="Espace réservé du pied de page 5">
            <a:extLst>
              <a:ext uri="{FF2B5EF4-FFF2-40B4-BE49-F238E27FC236}">
                <a16:creationId xmlns:a16="http://schemas.microsoft.com/office/drawing/2014/main" id="{DB3983CA-FEE4-54D7-57C2-253EB4B30C6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A3F214B-267C-BFF3-D1DB-D21B1EA2D986}"/>
              </a:ext>
            </a:extLst>
          </p:cNvPr>
          <p:cNvSpPr>
            <a:spLocks noGrp="1"/>
          </p:cNvSpPr>
          <p:nvPr>
            <p:ph type="sldNum" sz="quarter" idx="12"/>
          </p:nvPr>
        </p:nvSpPr>
        <p:spPr/>
        <p:txBody>
          <a:bodyPr/>
          <a:lstStyle/>
          <a:p>
            <a:fld id="{998FD3AE-7B02-B74B-B812-8F789572F109}" type="slidenum">
              <a:rPr lang="fr-FR" smtClean="0"/>
              <a:t>‹N°›</a:t>
            </a:fld>
            <a:endParaRPr lang="fr-FR"/>
          </a:p>
        </p:txBody>
      </p:sp>
    </p:spTree>
    <p:extLst>
      <p:ext uri="{BB962C8B-B14F-4D97-AF65-F5344CB8AC3E}">
        <p14:creationId xmlns:p14="http://schemas.microsoft.com/office/powerpoint/2010/main" val="975362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6354ED-112D-AC8C-1725-CAA018238B85}"/>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601C0E0F-E6BF-56A7-DFDE-73184C8022F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0C278E75-E391-1D5E-D3D5-7C1118321E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468C8EF-1BA1-3C41-3AE9-D6D4770ADF99}"/>
              </a:ext>
            </a:extLst>
          </p:cNvPr>
          <p:cNvSpPr>
            <a:spLocks noGrp="1"/>
          </p:cNvSpPr>
          <p:nvPr>
            <p:ph type="dt" sz="half" idx="10"/>
          </p:nvPr>
        </p:nvSpPr>
        <p:spPr/>
        <p:txBody>
          <a:bodyPr/>
          <a:lstStyle/>
          <a:p>
            <a:fld id="{2D1EBD43-D5CD-0841-BF5F-DD77C7447CDA}" type="datetimeFigureOut">
              <a:rPr lang="fr-FR" smtClean="0"/>
              <a:t>28/05/2024</a:t>
            </a:fld>
            <a:endParaRPr lang="fr-FR"/>
          </a:p>
        </p:txBody>
      </p:sp>
      <p:sp>
        <p:nvSpPr>
          <p:cNvPr id="6" name="Espace réservé du pied de page 5">
            <a:extLst>
              <a:ext uri="{FF2B5EF4-FFF2-40B4-BE49-F238E27FC236}">
                <a16:creationId xmlns:a16="http://schemas.microsoft.com/office/drawing/2014/main" id="{E10C7B45-39FD-751A-5A8D-AD787D6253F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58D495B-933B-C0A3-D3FA-AAC1681A7B6C}"/>
              </a:ext>
            </a:extLst>
          </p:cNvPr>
          <p:cNvSpPr>
            <a:spLocks noGrp="1"/>
          </p:cNvSpPr>
          <p:nvPr>
            <p:ph type="sldNum" sz="quarter" idx="12"/>
          </p:nvPr>
        </p:nvSpPr>
        <p:spPr/>
        <p:txBody>
          <a:bodyPr/>
          <a:lstStyle/>
          <a:p>
            <a:fld id="{998FD3AE-7B02-B74B-B812-8F789572F109}" type="slidenum">
              <a:rPr lang="fr-FR" smtClean="0"/>
              <a:t>‹N°›</a:t>
            </a:fld>
            <a:endParaRPr lang="fr-FR"/>
          </a:p>
        </p:txBody>
      </p:sp>
    </p:spTree>
    <p:extLst>
      <p:ext uri="{BB962C8B-B14F-4D97-AF65-F5344CB8AC3E}">
        <p14:creationId xmlns:p14="http://schemas.microsoft.com/office/powerpoint/2010/main" val="39854384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3E0CB1FA-527C-DA01-A65B-3C397237170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4D6D53A0-C1EC-19CB-51D8-14D5B316E5B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E392B4C-B5FC-1685-665A-4674CB3F327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D1EBD43-D5CD-0841-BF5F-DD77C7447CDA}" type="datetimeFigureOut">
              <a:rPr lang="fr-FR" smtClean="0"/>
              <a:t>28/05/2024</a:t>
            </a:fld>
            <a:endParaRPr lang="fr-FR"/>
          </a:p>
        </p:txBody>
      </p:sp>
      <p:sp>
        <p:nvSpPr>
          <p:cNvPr id="5" name="Espace réservé du pied de page 4">
            <a:extLst>
              <a:ext uri="{FF2B5EF4-FFF2-40B4-BE49-F238E27FC236}">
                <a16:creationId xmlns:a16="http://schemas.microsoft.com/office/drawing/2014/main" id="{0A0427A4-0CEB-8F36-33A3-46FC427C15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D34C6B6F-30AD-C84F-383A-FB2DD47AED0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98FD3AE-7B02-B74B-B812-8F789572F109}" type="slidenum">
              <a:rPr lang="fr-FR" smtClean="0"/>
              <a:t>‹N°›</a:t>
            </a:fld>
            <a:endParaRPr lang="fr-FR"/>
          </a:p>
        </p:txBody>
      </p:sp>
    </p:spTree>
    <p:extLst>
      <p:ext uri="{BB962C8B-B14F-4D97-AF65-F5344CB8AC3E}">
        <p14:creationId xmlns:p14="http://schemas.microsoft.com/office/powerpoint/2010/main" val="26699748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28AB8CC-B114-0A12-3F01-48A6475DC913}"/>
              </a:ext>
            </a:extLst>
          </p:cNvPr>
          <p:cNvSpPr>
            <a:spLocks noGrp="1"/>
          </p:cNvSpPr>
          <p:nvPr>
            <p:ph type="ctrTitle"/>
          </p:nvPr>
        </p:nvSpPr>
        <p:spPr>
          <a:xfrm>
            <a:off x="1524000" y="1539052"/>
            <a:ext cx="9144000" cy="2387600"/>
          </a:xfrm>
        </p:spPr>
        <p:txBody>
          <a:bodyPr>
            <a:normAutofit/>
          </a:bodyPr>
          <a:lstStyle/>
          <a:p>
            <a:r>
              <a:rPr lang="fr-FR" sz="3600" b="1" dirty="0">
                <a:latin typeface="Times New Roman" panose="02020603050405020304" pitchFamily="18" charset="0"/>
                <a:cs typeface="Times New Roman" panose="02020603050405020304" pitchFamily="18" charset="0"/>
              </a:rPr>
              <a:t>Critiques internes du projet </a:t>
            </a:r>
            <a:br>
              <a:rPr lang="fr-FR" sz="3600" b="1" dirty="0">
                <a:latin typeface="Times New Roman" panose="02020603050405020304" pitchFamily="18" charset="0"/>
                <a:cs typeface="Times New Roman" panose="02020603050405020304" pitchFamily="18" charset="0"/>
              </a:rPr>
            </a:br>
            <a:r>
              <a:rPr lang="fr-FR" sz="3600" b="1" dirty="0">
                <a:latin typeface="Times New Roman" panose="02020603050405020304" pitchFamily="18" charset="0"/>
                <a:cs typeface="Times New Roman" panose="02020603050405020304" pitchFamily="18" charset="0"/>
              </a:rPr>
              <a:t>de nouveau programme de maternelle concernant le « français »</a:t>
            </a:r>
          </a:p>
        </p:txBody>
      </p:sp>
      <p:sp>
        <p:nvSpPr>
          <p:cNvPr id="3" name="Sous-titre 2">
            <a:extLst>
              <a:ext uri="{FF2B5EF4-FFF2-40B4-BE49-F238E27FC236}">
                <a16:creationId xmlns:a16="http://schemas.microsoft.com/office/drawing/2014/main" id="{DFC59E7B-781F-AC36-53B7-C9886E66AD0F}"/>
              </a:ext>
            </a:extLst>
          </p:cNvPr>
          <p:cNvSpPr>
            <a:spLocks noGrp="1"/>
          </p:cNvSpPr>
          <p:nvPr>
            <p:ph type="subTitle" idx="1"/>
          </p:nvPr>
        </p:nvSpPr>
        <p:spPr>
          <a:xfrm>
            <a:off x="1385104" y="4933126"/>
            <a:ext cx="9144000" cy="1655762"/>
          </a:xfrm>
        </p:spPr>
        <p:txBody>
          <a:bodyPr/>
          <a:lstStyle/>
          <a:p>
            <a:r>
              <a:rPr lang="fr-FR" dirty="0">
                <a:latin typeface="Times New Roman" panose="02020603050405020304" pitchFamily="18" charset="0"/>
                <a:cs typeface="Times New Roman" panose="02020603050405020304" pitchFamily="18" charset="0"/>
              </a:rPr>
              <a:t>Christophe </a:t>
            </a:r>
            <a:r>
              <a:rPr lang="fr-FR" dirty="0" err="1">
                <a:latin typeface="Times New Roman" panose="02020603050405020304" pitchFamily="18" charset="0"/>
                <a:cs typeface="Times New Roman" panose="02020603050405020304" pitchFamily="18" charset="0"/>
              </a:rPr>
              <a:t>Joigneaux</a:t>
            </a:r>
            <a:r>
              <a:rPr lang="fr-FR" dirty="0">
                <a:latin typeface="Times New Roman" panose="02020603050405020304" pitchFamily="18" charset="0"/>
                <a:cs typeface="Times New Roman" panose="02020603050405020304" pitchFamily="18" charset="0"/>
              </a:rPr>
              <a:t> (CIRCEFT-ESCOL, UPEC)</a:t>
            </a:r>
          </a:p>
          <a:p>
            <a:r>
              <a:rPr lang="fr-FR" dirty="0">
                <a:latin typeface="Times New Roman" panose="02020603050405020304" pitchFamily="18" charset="0"/>
                <a:cs typeface="Times New Roman" panose="02020603050405020304" pitchFamily="18" charset="0"/>
              </a:rPr>
              <a:t>25 mai 2024</a:t>
            </a:r>
          </a:p>
        </p:txBody>
      </p:sp>
    </p:spTree>
    <p:extLst>
      <p:ext uri="{BB962C8B-B14F-4D97-AF65-F5344CB8AC3E}">
        <p14:creationId xmlns:p14="http://schemas.microsoft.com/office/powerpoint/2010/main" val="18040100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9A895D4C-2A04-ED2F-B6C6-EEA3EB1DBE2F}"/>
              </a:ext>
            </a:extLst>
          </p:cNvPr>
          <p:cNvSpPr>
            <a:spLocks noGrp="1"/>
          </p:cNvSpPr>
          <p:nvPr>
            <p:ph type="title"/>
          </p:nvPr>
        </p:nvSpPr>
        <p:spPr/>
        <p:txBody>
          <a:bodyPr>
            <a:normAutofit/>
          </a:bodyPr>
          <a:lstStyle/>
          <a:p>
            <a:pPr algn="ctr"/>
            <a:r>
              <a:rPr lang="fr-FR" sz="4000" b="1" dirty="0">
                <a:latin typeface="Times New Roman" panose="02020603050405020304" pitchFamily="18" charset="0"/>
                <a:cs typeface="Times New Roman" panose="02020603050405020304" pitchFamily="18" charset="0"/>
              </a:rPr>
              <a:t>II. La perte de l’identité curriculaire et pédagogique de l’école maternelle</a:t>
            </a:r>
          </a:p>
        </p:txBody>
      </p:sp>
      <p:sp>
        <p:nvSpPr>
          <p:cNvPr id="5" name="Espace réservé du texte 4">
            <a:extLst>
              <a:ext uri="{FF2B5EF4-FFF2-40B4-BE49-F238E27FC236}">
                <a16:creationId xmlns:a16="http://schemas.microsoft.com/office/drawing/2014/main" id="{5A4C8DFC-EBBA-B34F-4E8A-A6C9B7392337}"/>
              </a:ext>
            </a:extLst>
          </p:cNvPr>
          <p:cNvSpPr>
            <a:spLocks noGrp="1"/>
          </p:cNvSpPr>
          <p:nvPr>
            <p:ph type="body" idx="1"/>
          </p:nvPr>
        </p:nvSpPr>
        <p:spPr/>
        <p:txBody>
          <a:bodyPr/>
          <a:lstStyle/>
          <a:p>
            <a:endParaRPr lang="fr-FR"/>
          </a:p>
        </p:txBody>
      </p:sp>
    </p:spTree>
    <p:extLst>
      <p:ext uri="{BB962C8B-B14F-4D97-AF65-F5344CB8AC3E}">
        <p14:creationId xmlns:p14="http://schemas.microsoft.com/office/powerpoint/2010/main" val="38913812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5DAB470-06DB-C89E-E81E-1CCD074AE2C5}"/>
              </a:ext>
            </a:extLst>
          </p:cNvPr>
          <p:cNvSpPr>
            <a:spLocks noGrp="1"/>
          </p:cNvSpPr>
          <p:nvPr>
            <p:ph type="title"/>
          </p:nvPr>
        </p:nvSpPr>
        <p:spPr/>
        <p:txBody>
          <a:bodyPr>
            <a:noAutofit/>
          </a:bodyPr>
          <a:lstStyle/>
          <a:p>
            <a:r>
              <a:rPr lang="fr-FR" sz="3200" b="1" dirty="0">
                <a:latin typeface="Times New Roman" panose="02020603050405020304" pitchFamily="18" charset="0"/>
                <a:ea typeface="Aptos" panose="020B0004020202020204" pitchFamily="34" charset="0"/>
                <a:cs typeface="Times New Roman" panose="02020603050405020304" pitchFamily="18" charset="0"/>
              </a:rPr>
              <a:t>C</a:t>
            </a:r>
            <a:r>
              <a:rPr lang="fr-FR" sz="3200" b="1" dirty="0">
                <a:effectLst/>
                <a:latin typeface="Times New Roman" panose="02020603050405020304" pitchFamily="18" charset="0"/>
                <a:ea typeface="Aptos" panose="020B0004020202020204" pitchFamily="34" charset="0"/>
                <a:cs typeface="Times New Roman" panose="02020603050405020304" pitchFamily="18" charset="0"/>
              </a:rPr>
              <a:t>e rééquilibrage des principales missions se traduit par une perte d’identité curriculaire et pédagogique, qui était fondée sur l’adaptation au jeune âge des enfants</a:t>
            </a:r>
            <a:endParaRPr lang="fr-FR" sz="3200" b="1" dirty="0">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DC76D04B-D6FD-A42D-0649-DC092C1B81F5}"/>
              </a:ext>
            </a:extLst>
          </p:cNvPr>
          <p:cNvSpPr>
            <a:spLocks noGrp="1"/>
          </p:cNvSpPr>
          <p:nvPr>
            <p:ph idx="1"/>
          </p:nvPr>
        </p:nvSpPr>
        <p:spPr>
          <a:xfrm>
            <a:off x="687729" y="2506662"/>
            <a:ext cx="10515600" cy="4351338"/>
          </a:xfrm>
        </p:spPr>
        <p:txBody>
          <a:bodyPr>
            <a:normAutofit/>
          </a:bodyPr>
          <a:lstStyle/>
          <a:p>
            <a:pPr marL="0" indent="0">
              <a:buNone/>
            </a:pPr>
            <a:r>
              <a:rPr lang="fr-FR" sz="2400" dirty="0">
                <a:effectLst/>
                <a:latin typeface="Times New Roman" panose="02020603050405020304" pitchFamily="18" charset="0"/>
                <a:ea typeface="Aptos" panose="020B0004020202020204" pitchFamily="34" charset="0"/>
                <a:cs typeface="Times New Roman" panose="02020603050405020304" pitchFamily="18" charset="0"/>
              </a:rPr>
              <a:t>On peut le discerner sur plusieurs plans :</a:t>
            </a:r>
          </a:p>
          <a:p>
            <a:r>
              <a:rPr lang="fr-FR" sz="2400" dirty="0">
                <a:latin typeface="Times New Roman" panose="02020603050405020304" pitchFamily="18" charset="0"/>
                <a:cs typeface="Times New Roman" panose="02020603050405020304" pitchFamily="18" charset="0"/>
              </a:rPr>
              <a:t>1°) </a:t>
            </a:r>
            <a:r>
              <a:rPr lang="fr-FR" sz="2400" dirty="0">
                <a:effectLst/>
                <a:latin typeface="Times New Roman" panose="02020603050405020304" pitchFamily="18" charset="0"/>
                <a:ea typeface="Aptos" panose="020B0004020202020204" pitchFamily="34" charset="0"/>
                <a:cs typeface="Times New Roman" panose="02020603050405020304" pitchFamily="18" charset="0"/>
              </a:rPr>
              <a:t>Des apprentissages programmés de moins en moins articulés entre eux</a:t>
            </a:r>
            <a:r>
              <a:rPr lang="fr-FR" sz="2400" dirty="0">
                <a:effectLst/>
                <a:latin typeface="Times New Roman" panose="02020603050405020304" pitchFamily="18" charset="0"/>
                <a:cs typeface="Times New Roman" panose="02020603050405020304" pitchFamily="18" charset="0"/>
              </a:rPr>
              <a:t> </a:t>
            </a:r>
            <a:endParaRPr lang="fr-FR" sz="2400" dirty="0">
              <a:latin typeface="Times New Roman" panose="02020603050405020304" pitchFamily="18" charset="0"/>
              <a:cs typeface="Times New Roman" panose="02020603050405020304" pitchFamily="18" charset="0"/>
            </a:endParaRPr>
          </a:p>
          <a:p>
            <a:r>
              <a:rPr lang="fr-FR" sz="2400" dirty="0">
                <a:latin typeface="Times New Roman" panose="02020603050405020304" pitchFamily="18" charset="0"/>
                <a:cs typeface="Times New Roman" panose="02020603050405020304" pitchFamily="18" charset="0"/>
              </a:rPr>
              <a:t>2°) </a:t>
            </a:r>
            <a:r>
              <a:rPr lang="fr-FR" sz="2400" dirty="0">
                <a:effectLst/>
                <a:latin typeface="Times New Roman" panose="02020603050405020304" pitchFamily="18" charset="0"/>
                <a:ea typeface="Aptos" panose="020B0004020202020204" pitchFamily="34" charset="0"/>
                <a:cs typeface="Times New Roman" panose="02020603050405020304" pitchFamily="18" charset="0"/>
              </a:rPr>
              <a:t>Cela est de plus en plus justifié par le fait qu’il faut se concentrer sur les compétences les plus fondamentales</a:t>
            </a:r>
            <a:r>
              <a:rPr lang="fr-FR" sz="2400" dirty="0">
                <a:effectLst/>
                <a:latin typeface="Times New Roman" panose="02020603050405020304" pitchFamily="18" charset="0"/>
                <a:cs typeface="Times New Roman" panose="02020603050405020304" pitchFamily="18" charset="0"/>
              </a:rPr>
              <a:t> </a:t>
            </a:r>
          </a:p>
          <a:p>
            <a:r>
              <a:rPr lang="fr-FR" sz="2400" dirty="0">
                <a:effectLst/>
                <a:latin typeface="Times New Roman" panose="02020603050405020304" pitchFamily="18" charset="0"/>
                <a:ea typeface="Aptos" panose="020B0004020202020204" pitchFamily="34" charset="0"/>
                <a:cs typeface="Times New Roman" panose="02020603050405020304" pitchFamily="18" charset="0"/>
              </a:rPr>
              <a:t>3°) Disparition du jeu libre et mêmes des coins jeux que les élèves pouvaient plus ou moins fréquentés librement </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74896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27EC8E-031E-7E15-112A-4B5184CFE8DB}"/>
              </a:ext>
            </a:extLst>
          </p:cNvPr>
          <p:cNvSpPr>
            <a:spLocks noGrp="1"/>
          </p:cNvSpPr>
          <p:nvPr>
            <p:ph type="title"/>
          </p:nvPr>
        </p:nvSpPr>
        <p:spPr/>
        <p:txBody>
          <a:bodyPr>
            <a:noAutofit/>
          </a:bodyPr>
          <a:lstStyle/>
          <a:p>
            <a:r>
              <a:rPr lang="fr-FR" sz="3200" b="1" dirty="0">
                <a:latin typeface="Times New Roman" panose="02020603050405020304" pitchFamily="18" charset="0"/>
                <a:cs typeface="Times New Roman" panose="02020603050405020304" pitchFamily="18" charset="0"/>
              </a:rPr>
              <a:t>1°) </a:t>
            </a:r>
            <a:r>
              <a:rPr lang="fr-FR" sz="3200" b="1" dirty="0">
                <a:effectLst/>
                <a:latin typeface="Times New Roman" panose="02020603050405020304" pitchFamily="18" charset="0"/>
                <a:ea typeface="Aptos" panose="020B0004020202020204" pitchFamily="34" charset="0"/>
                <a:cs typeface="Times New Roman" panose="02020603050405020304" pitchFamily="18" charset="0"/>
              </a:rPr>
              <a:t>Des apprentissages programmés de moins en moins articulés entre eux</a:t>
            </a:r>
            <a:r>
              <a:rPr lang="fr-FR" sz="3200" b="1" dirty="0">
                <a:effectLst/>
                <a:latin typeface="Times New Roman" panose="02020603050405020304" pitchFamily="18" charset="0"/>
                <a:cs typeface="Times New Roman" panose="02020603050405020304" pitchFamily="18" charset="0"/>
              </a:rPr>
              <a:t> </a:t>
            </a:r>
            <a:br>
              <a:rPr lang="fr-FR" sz="3200" b="1" dirty="0">
                <a:latin typeface="Times New Roman" panose="02020603050405020304" pitchFamily="18" charset="0"/>
                <a:cs typeface="Times New Roman" panose="02020603050405020304" pitchFamily="18" charset="0"/>
              </a:rPr>
            </a:br>
            <a:endParaRPr lang="fr-FR" sz="3200" b="1" dirty="0">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C59531D9-7F97-CCBF-57B5-DC8A574CB6B9}"/>
              </a:ext>
            </a:extLst>
          </p:cNvPr>
          <p:cNvSpPr>
            <a:spLocks noGrp="1"/>
          </p:cNvSpPr>
          <p:nvPr>
            <p:ph idx="1"/>
          </p:nvPr>
        </p:nvSpPr>
        <p:spPr/>
        <p:txBody>
          <a:bodyPr>
            <a:noAutofit/>
          </a:bodyPr>
          <a:lstStyle/>
          <a:p>
            <a:r>
              <a:rPr lang="fr-FR" sz="2400" kern="100" dirty="0">
                <a:effectLst/>
                <a:latin typeface="Times New Roman" panose="02020603050405020304" pitchFamily="18" charset="0"/>
                <a:ea typeface="Aptos" panose="020B0004020202020204" pitchFamily="34" charset="0"/>
                <a:cs typeface="Times New Roman" panose="02020603050405020304" pitchFamily="18" charset="0"/>
              </a:rPr>
              <a:t>Ils l’étaient beaucoup plus avant, ce qui justifiait qu’on n’utilise pa</a:t>
            </a:r>
            <a:r>
              <a:rPr lang="fr-FR" sz="2400" kern="100" dirty="0">
                <a:latin typeface="Times New Roman" panose="02020603050405020304" pitchFamily="18" charset="0"/>
                <a:ea typeface="Aptos" panose="020B0004020202020204" pitchFamily="34" charset="0"/>
                <a:cs typeface="Times New Roman" panose="02020603050405020304" pitchFamily="18" charset="0"/>
              </a:rPr>
              <a:t>s les noms des disciplines scolaires qu’on retrouve durant la suite de la scolarité mais qu’on parle à leur place </a:t>
            </a:r>
            <a:r>
              <a:rPr lang="fr-FR" sz="2400" kern="100" dirty="0">
                <a:effectLst/>
                <a:latin typeface="Times New Roman" panose="02020603050405020304" pitchFamily="18" charset="0"/>
                <a:ea typeface="Aptos" panose="020B0004020202020204" pitchFamily="34" charset="0"/>
                <a:cs typeface="Times New Roman" panose="02020603050405020304" pitchFamily="18" charset="0"/>
              </a:rPr>
              <a:t>de domaines d’activité, puis de domaines d’apprentissages. </a:t>
            </a:r>
          </a:p>
          <a:p>
            <a:r>
              <a:rPr lang="fr-FR" sz="2400" kern="100" dirty="0">
                <a:latin typeface="Times New Roman" panose="02020603050405020304" pitchFamily="18" charset="0"/>
                <a:ea typeface="Aptos" panose="020B0004020202020204" pitchFamily="34" charset="0"/>
                <a:cs typeface="Times New Roman" panose="02020603050405020304" pitchFamily="18" charset="0"/>
              </a:rPr>
              <a:t>Les apprentissages prévus dans ces projets de programme </a:t>
            </a:r>
            <a:r>
              <a:rPr lang="fr-FR" sz="2400" kern="100" dirty="0">
                <a:effectLst/>
                <a:latin typeface="Times New Roman" panose="02020603050405020304" pitchFamily="18" charset="0"/>
                <a:ea typeface="Aptos" panose="020B0004020202020204" pitchFamily="34" charset="0"/>
                <a:cs typeface="Times New Roman" panose="02020603050405020304" pitchFamily="18" charset="0"/>
              </a:rPr>
              <a:t>sont donc de plus en plus en plus compartimentés selon les catégories scolaires, moins par celles mises en avant par les spécialistes du développement de l’enfant : entrée langagière, cognitive, artistique, corporelles… Exemple : « le vocabulaire est au cœur des apprentissages langagiers à l’</a:t>
            </a:r>
            <a:r>
              <a:rPr lang="fr-FR" sz="2400" kern="100" dirty="0" err="1">
                <a:effectLst/>
                <a:latin typeface="Times New Roman" panose="02020603050405020304" pitchFamily="18" charset="0"/>
                <a:ea typeface="Aptos" panose="020B0004020202020204" pitchFamily="34" charset="0"/>
                <a:cs typeface="Times New Roman" panose="02020603050405020304" pitchFamily="18" charset="0"/>
              </a:rPr>
              <a:t>école</a:t>
            </a:r>
            <a:r>
              <a:rPr lang="fr-FR" sz="2400" kern="100" dirty="0">
                <a:effectLst/>
                <a:latin typeface="Times New Roman" panose="02020603050405020304" pitchFamily="18" charset="0"/>
                <a:ea typeface="Aptos" panose="020B0004020202020204" pitchFamily="34" charset="0"/>
                <a:cs typeface="Times New Roman" panose="02020603050405020304" pitchFamily="18" charset="0"/>
              </a:rPr>
              <a:t> maternelle et doit </a:t>
            </a:r>
            <a:r>
              <a:rPr lang="fr-FR" sz="2400" kern="100" dirty="0" err="1">
                <a:effectLst/>
                <a:latin typeface="Times New Roman" panose="02020603050405020304" pitchFamily="18" charset="0"/>
                <a:ea typeface="Aptos" panose="020B0004020202020204" pitchFamily="34" charset="0"/>
                <a:cs typeface="Times New Roman" panose="02020603050405020304" pitchFamily="18" charset="0"/>
              </a:rPr>
              <a:t>être</a:t>
            </a:r>
            <a:r>
              <a:rPr lang="fr-FR" sz="2400" kern="100" dirty="0">
                <a:effectLst/>
                <a:latin typeface="Times New Roman" panose="02020603050405020304" pitchFamily="18" charset="0"/>
                <a:ea typeface="Aptos" panose="020B0004020202020204" pitchFamily="34" charset="0"/>
                <a:cs typeface="Times New Roman" panose="02020603050405020304" pitchFamily="18" charset="0"/>
              </a:rPr>
              <a:t> enseigné explicitement dans des temps d’apprentissage </a:t>
            </a:r>
            <a:r>
              <a:rPr lang="fr-FR" sz="2400" kern="100" dirty="0" err="1">
                <a:effectLst/>
                <a:latin typeface="Times New Roman" panose="02020603050405020304" pitchFamily="18" charset="0"/>
                <a:ea typeface="Aptos" panose="020B0004020202020204" pitchFamily="34" charset="0"/>
                <a:cs typeface="Times New Roman" panose="02020603050405020304" pitchFamily="18" charset="0"/>
              </a:rPr>
              <a:t>spécifiques</a:t>
            </a:r>
            <a:r>
              <a:rPr lang="fr-FR" sz="2400" kern="100" dirty="0">
                <a:effectLst/>
                <a:latin typeface="Times New Roman" panose="02020603050405020304" pitchFamily="18" charset="0"/>
                <a:ea typeface="Aptos" panose="020B0004020202020204" pitchFamily="34" charset="0"/>
                <a:cs typeface="Times New Roman" panose="02020603050405020304" pitchFamily="18" charset="0"/>
              </a:rPr>
              <a:t>. » </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745388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8C8015-9C4B-166B-2C93-EFBDC6A0C786}"/>
              </a:ext>
            </a:extLst>
          </p:cNvPr>
          <p:cNvSpPr>
            <a:spLocks noGrp="1"/>
          </p:cNvSpPr>
          <p:nvPr>
            <p:ph type="title"/>
          </p:nvPr>
        </p:nvSpPr>
        <p:spPr>
          <a:xfrm>
            <a:off x="838200" y="877743"/>
            <a:ext cx="10515600" cy="1325563"/>
          </a:xfrm>
        </p:spPr>
        <p:txBody>
          <a:bodyPr>
            <a:noAutofit/>
          </a:bodyPr>
          <a:lstStyle/>
          <a:p>
            <a:pPr algn="ctr"/>
            <a:r>
              <a:rPr lang="fr-FR" sz="3200" b="1" dirty="0">
                <a:latin typeface="Times New Roman" panose="02020603050405020304" pitchFamily="18" charset="0"/>
                <a:cs typeface="Times New Roman" panose="02020603050405020304" pitchFamily="18" charset="0"/>
              </a:rPr>
              <a:t>2°) </a:t>
            </a:r>
            <a:r>
              <a:rPr lang="fr-FR" sz="3200" b="1" dirty="0">
                <a:effectLst/>
                <a:latin typeface="Times New Roman" panose="02020603050405020304" pitchFamily="18" charset="0"/>
                <a:ea typeface="Aptos" panose="020B0004020202020204" pitchFamily="34" charset="0"/>
                <a:cs typeface="Times New Roman" panose="02020603050405020304" pitchFamily="18" charset="0"/>
              </a:rPr>
              <a:t>Cela est de plus en plus justifié par le fait qu’il faut se concentrer sur les compétences les plus fondamentales</a:t>
            </a:r>
            <a:r>
              <a:rPr lang="fr-FR" sz="3200" b="1" dirty="0">
                <a:effectLst/>
                <a:latin typeface="Times New Roman" panose="02020603050405020304" pitchFamily="18" charset="0"/>
                <a:cs typeface="Times New Roman" panose="02020603050405020304" pitchFamily="18" charset="0"/>
              </a:rPr>
              <a:t> </a:t>
            </a:r>
            <a:br>
              <a:rPr lang="fr-FR" sz="3200" b="1" dirty="0">
                <a:effectLst/>
                <a:latin typeface="Times New Roman" panose="02020603050405020304" pitchFamily="18" charset="0"/>
                <a:cs typeface="Times New Roman" panose="02020603050405020304" pitchFamily="18" charset="0"/>
              </a:rPr>
            </a:br>
            <a:endParaRPr lang="fr-FR" sz="3200" b="1" dirty="0">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75968881-4123-38C8-3C1D-3CF1F4B172DC}"/>
              </a:ext>
            </a:extLst>
          </p:cNvPr>
          <p:cNvSpPr>
            <a:spLocks noGrp="1"/>
          </p:cNvSpPr>
          <p:nvPr>
            <p:ph idx="1"/>
          </p:nvPr>
        </p:nvSpPr>
        <p:spPr>
          <a:xfrm>
            <a:off x="838200" y="2878570"/>
            <a:ext cx="10515600" cy="4351338"/>
          </a:xfrm>
        </p:spPr>
        <p:txBody>
          <a:bodyPr/>
          <a:lstStyle/>
          <a:p>
            <a:r>
              <a:rPr lang="fr-FR" sz="2400" kern="100" dirty="0">
                <a:latin typeface="Times New Roman" panose="02020603050405020304" pitchFamily="18" charset="0"/>
                <a:ea typeface="Aptos" panose="020B0004020202020204" pitchFamily="34" charset="0"/>
                <a:cs typeface="Times New Roman" panose="02020603050405020304" pitchFamily="18" charset="0"/>
              </a:rPr>
              <a:t>C</a:t>
            </a:r>
            <a:r>
              <a:rPr lang="fr-FR" sz="2400" kern="100" dirty="0">
                <a:effectLst/>
                <a:latin typeface="Times New Roman" panose="02020603050405020304" pitchFamily="18" charset="0"/>
                <a:ea typeface="Aptos" panose="020B0004020202020204" pitchFamily="34" charset="0"/>
                <a:cs typeface="Times New Roman" panose="02020603050405020304" pitchFamily="18" charset="0"/>
              </a:rPr>
              <a:t>eux qui préparent à la réussite des apprentissages des savoirs fondamentaux au CP. Exemples :  « acquisition des premiers savoirs fondamentaux prédictifs de leur réussite à l’entrée du CP » ; « chaque </a:t>
            </a:r>
            <a:r>
              <a:rPr lang="fr-FR" sz="2400" kern="100" dirty="0" err="1">
                <a:effectLst/>
                <a:latin typeface="Times New Roman" panose="02020603050405020304" pitchFamily="18" charset="0"/>
                <a:ea typeface="Aptos" panose="020B0004020202020204" pitchFamily="34" charset="0"/>
                <a:cs typeface="Times New Roman" panose="02020603050405020304" pitchFamily="18" charset="0"/>
              </a:rPr>
              <a:t>élève</a:t>
            </a:r>
            <a:r>
              <a:rPr lang="fr-FR" sz="2400" kern="100" dirty="0">
                <a:effectLst/>
                <a:latin typeface="Times New Roman" panose="02020603050405020304" pitchFamily="18" charset="0"/>
                <a:ea typeface="Aptos" panose="020B0004020202020204" pitchFamily="34" charset="0"/>
                <a:cs typeface="Times New Roman" panose="02020603050405020304" pitchFamily="18" charset="0"/>
              </a:rPr>
              <a:t> doit </a:t>
            </a:r>
            <a:r>
              <a:rPr lang="fr-FR" sz="2400" kern="100" dirty="0" err="1">
                <a:effectLst/>
                <a:latin typeface="Times New Roman" panose="02020603050405020304" pitchFamily="18" charset="0"/>
                <a:ea typeface="Aptos" panose="020B0004020202020204" pitchFamily="34" charset="0"/>
                <a:cs typeface="Times New Roman" panose="02020603050405020304" pitchFamily="18" charset="0"/>
              </a:rPr>
              <a:t>acquérir</a:t>
            </a:r>
            <a:r>
              <a:rPr lang="fr-FR" sz="2400" kern="100" dirty="0">
                <a:effectLst/>
                <a:latin typeface="Times New Roman" panose="02020603050405020304" pitchFamily="18" charset="0"/>
                <a:ea typeface="Aptos" panose="020B0004020202020204" pitchFamily="34" charset="0"/>
                <a:cs typeface="Times New Roman" panose="02020603050405020304" pitchFamily="18" charset="0"/>
              </a:rPr>
              <a:t> les </a:t>
            </a:r>
            <a:r>
              <a:rPr lang="fr-FR" sz="2400" kern="100" dirty="0" err="1">
                <a:effectLst/>
                <a:latin typeface="Times New Roman" panose="02020603050405020304" pitchFamily="18" charset="0"/>
                <a:ea typeface="Aptos" panose="020B0004020202020204" pitchFamily="34" charset="0"/>
                <a:cs typeface="Times New Roman" panose="02020603050405020304" pitchFamily="18" charset="0"/>
              </a:rPr>
              <a:t>compétences</a:t>
            </a:r>
            <a:r>
              <a:rPr lang="fr-FR" sz="2400" kern="100" dirty="0">
                <a:effectLst/>
                <a:latin typeface="Times New Roman" panose="02020603050405020304" pitchFamily="18" charset="0"/>
                <a:ea typeface="Aptos" panose="020B0004020202020204" pitchFamily="34" charset="0"/>
                <a:cs typeface="Times New Roman" panose="02020603050405020304" pitchFamily="18" charset="0"/>
              </a:rPr>
              <a:t> fondamentales qui lui permettront d’envisager les apprentissages du cours </a:t>
            </a:r>
            <a:r>
              <a:rPr lang="fr-FR" sz="2400" kern="100" dirty="0" err="1">
                <a:effectLst/>
                <a:latin typeface="Times New Roman" panose="02020603050405020304" pitchFamily="18" charset="0"/>
                <a:ea typeface="Aptos" panose="020B0004020202020204" pitchFamily="34" charset="0"/>
                <a:cs typeface="Times New Roman" panose="02020603050405020304" pitchFamily="18" charset="0"/>
              </a:rPr>
              <a:t>préparatoire</a:t>
            </a:r>
            <a:r>
              <a:rPr lang="fr-FR" sz="2400" kern="100" dirty="0">
                <a:effectLst/>
                <a:latin typeface="Times New Roman" panose="02020603050405020304" pitchFamily="18" charset="0"/>
                <a:ea typeface="Aptos" panose="020B0004020202020204" pitchFamily="34" charset="0"/>
                <a:cs typeface="Times New Roman" panose="02020603050405020304" pitchFamily="18" charset="0"/>
              </a:rPr>
              <a:t> » </a:t>
            </a:r>
          </a:p>
          <a:p>
            <a:endParaRPr lang="fr-FR" dirty="0"/>
          </a:p>
        </p:txBody>
      </p:sp>
    </p:spTree>
    <p:extLst>
      <p:ext uri="{BB962C8B-B14F-4D97-AF65-F5344CB8AC3E}">
        <p14:creationId xmlns:p14="http://schemas.microsoft.com/office/powerpoint/2010/main" val="18986831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25ACA70-4595-654F-4D30-4AE3E40D2CF8}"/>
              </a:ext>
            </a:extLst>
          </p:cNvPr>
          <p:cNvSpPr>
            <a:spLocks noGrp="1"/>
          </p:cNvSpPr>
          <p:nvPr>
            <p:ph type="title"/>
          </p:nvPr>
        </p:nvSpPr>
        <p:spPr/>
        <p:txBody>
          <a:bodyPr>
            <a:normAutofit/>
          </a:bodyPr>
          <a:lstStyle/>
          <a:p>
            <a:r>
              <a:rPr lang="fr-FR" sz="3200" b="1" dirty="0">
                <a:latin typeface="Times New Roman" panose="02020603050405020304" pitchFamily="18" charset="0"/>
                <a:cs typeface="Times New Roman" panose="02020603050405020304" pitchFamily="18" charset="0"/>
              </a:rPr>
              <a:t>3°) </a:t>
            </a:r>
            <a:r>
              <a:rPr lang="fr-FR" sz="3200" b="1" dirty="0">
                <a:effectLst/>
                <a:latin typeface="Times New Roman" panose="02020603050405020304" pitchFamily="18" charset="0"/>
                <a:ea typeface="Aptos" panose="020B0004020202020204" pitchFamily="34" charset="0"/>
                <a:cs typeface="Times New Roman" panose="02020603050405020304" pitchFamily="18" charset="0"/>
              </a:rPr>
              <a:t>Disparition du jeu libre et mêmes des coins jeux que les élèves pouvaient plus ou moins fréquentés librement </a:t>
            </a:r>
            <a:r>
              <a:rPr lang="fr-FR" sz="3200" b="1" dirty="0">
                <a:effectLst/>
                <a:latin typeface="Times New Roman" panose="02020603050405020304" pitchFamily="18" charset="0"/>
                <a:cs typeface="Times New Roman" panose="02020603050405020304" pitchFamily="18" charset="0"/>
              </a:rPr>
              <a:t> </a:t>
            </a:r>
            <a:endParaRPr lang="fr-FR" sz="3200" b="1" dirty="0">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27E3DCC0-D2B6-1230-5AC7-F7B24883D19A}"/>
              </a:ext>
            </a:extLst>
          </p:cNvPr>
          <p:cNvSpPr>
            <a:spLocks noGrp="1"/>
          </p:cNvSpPr>
          <p:nvPr>
            <p:ph idx="1"/>
          </p:nvPr>
        </p:nvSpPr>
        <p:spPr/>
        <p:txBody>
          <a:bodyPr/>
          <a:lstStyle/>
          <a:p>
            <a:r>
              <a:rPr lang="fr-FR" sz="2400" kern="100" dirty="0">
                <a:effectLst/>
                <a:latin typeface="Times New Roman" panose="02020603050405020304" pitchFamily="18" charset="0"/>
                <a:ea typeface="Aptos" panose="020B0004020202020204" pitchFamily="34" charset="0"/>
                <a:cs typeface="Times New Roman" panose="02020603050405020304" pitchFamily="18" charset="0"/>
              </a:rPr>
              <a:t>« un jeu entre enfants, accompagné par le professeur » ; </a:t>
            </a:r>
          </a:p>
          <a:p>
            <a:r>
              <a:rPr lang="fr-FR" sz="2400" kern="100" dirty="0">
                <a:effectLst/>
                <a:latin typeface="Times New Roman" panose="02020603050405020304" pitchFamily="18" charset="0"/>
                <a:ea typeface="Aptos" panose="020B0004020202020204" pitchFamily="34" charset="0"/>
                <a:cs typeface="Times New Roman" panose="02020603050405020304" pitchFamily="18" charset="0"/>
              </a:rPr>
              <a:t>« des situations de jeux qui seront l’occasion de conversations entre le professeur et les </a:t>
            </a:r>
            <a:r>
              <a:rPr lang="fr-FR" sz="2400" kern="100" dirty="0" err="1">
                <a:effectLst/>
                <a:latin typeface="Times New Roman" panose="02020603050405020304" pitchFamily="18" charset="0"/>
                <a:ea typeface="Aptos" panose="020B0004020202020204" pitchFamily="34" charset="0"/>
                <a:cs typeface="Times New Roman" panose="02020603050405020304" pitchFamily="18" charset="0"/>
              </a:rPr>
              <a:t>élèves</a:t>
            </a:r>
            <a:r>
              <a:rPr lang="fr-FR" sz="2400" kern="100" dirty="0">
                <a:effectLst/>
                <a:latin typeface="Times New Roman" panose="02020603050405020304" pitchFamily="18" charset="0"/>
                <a:ea typeface="Aptos" panose="020B0004020202020204" pitchFamily="34" charset="0"/>
                <a:cs typeface="Times New Roman" panose="02020603050405020304" pitchFamily="18" charset="0"/>
              </a:rPr>
              <a:t>, entre un adulte et un </a:t>
            </a:r>
            <a:r>
              <a:rPr lang="fr-FR" sz="2400" kern="100" dirty="0" err="1">
                <a:effectLst/>
                <a:latin typeface="Times New Roman" panose="02020603050405020304" pitchFamily="18" charset="0"/>
                <a:ea typeface="Aptos" panose="020B0004020202020204" pitchFamily="34" charset="0"/>
                <a:cs typeface="Times New Roman" panose="02020603050405020304" pitchFamily="18" charset="0"/>
              </a:rPr>
              <a:t>élève</a:t>
            </a:r>
            <a:r>
              <a:rPr lang="fr-FR" sz="2400" kern="100" dirty="0">
                <a:effectLst/>
                <a:latin typeface="Times New Roman" panose="02020603050405020304" pitchFamily="18" charset="0"/>
                <a:ea typeface="Aptos" panose="020B0004020202020204" pitchFamily="34" charset="0"/>
                <a:cs typeface="Times New Roman" panose="02020603050405020304" pitchFamily="18" charset="0"/>
              </a:rPr>
              <a:t> ou entre pairs durant lesquelles les </a:t>
            </a:r>
            <a:r>
              <a:rPr lang="fr-FR" sz="2400" kern="100" dirty="0" err="1">
                <a:effectLst/>
                <a:latin typeface="Times New Roman" panose="02020603050405020304" pitchFamily="18" charset="0"/>
                <a:ea typeface="Aptos" panose="020B0004020202020204" pitchFamily="34" charset="0"/>
                <a:cs typeface="Times New Roman" panose="02020603050405020304" pitchFamily="18" charset="0"/>
              </a:rPr>
              <a:t>élèves</a:t>
            </a:r>
            <a:r>
              <a:rPr lang="fr-FR" sz="2400" kern="100" dirty="0">
                <a:effectLst/>
                <a:latin typeface="Times New Roman" panose="02020603050405020304" pitchFamily="18" charset="0"/>
                <a:ea typeface="Aptos" panose="020B0004020202020204" pitchFamily="34" charset="0"/>
                <a:cs typeface="Times New Roman" panose="02020603050405020304" pitchFamily="18" charset="0"/>
              </a:rPr>
              <a:t> seront conduits à complexifier progressivement leurs </a:t>
            </a:r>
            <a:r>
              <a:rPr lang="fr-FR" sz="2400" kern="100" dirty="0" err="1">
                <a:effectLst/>
                <a:latin typeface="Times New Roman" panose="02020603050405020304" pitchFamily="18" charset="0"/>
                <a:ea typeface="Aptos" panose="020B0004020202020204" pitchFamily="34" charset="0"/>
                <a:cs typeface="Times New Roman" panose="02020603050405020304" pitchFamily="18" charset="0"/>
              </a:rPr>
              <a:t>énoncés</a:t>
            </a:r>
            <a:r>
              <a:rPr lang="fr-FR" sz="2400" kern="100" dirty="0">
                <a:effectLst/>
                <a:latin typeface="Times New Roman" panose="02020603050405020304" pitchFamily="18" charset="0"/>
                <a:ea typeface="Aptos" panose="020B0004020202020204" pitchFamily="34" charset="0"/>
                <a:cs typeface="Times New Roman" panose="02020603050405020304" pitchFamily="18" charset="0"/>
              </a:rPr>
              <a:t> en utilisant la syntaxe et les mots appris »</a:t>
            </a:r>
          </a:p>
          <a:p>
            <a:endParaRPr lang="fr-FR" dirty="0"/>
          </a:p>
        </p:txBody>
      </p:sp>
    </p:spTree>
    <p:extLst>
      <p:ext uri="{BB962C8B-B14F-4D97-AF65-F5344CB8AC3E}">
        <p14:creationId xmlns:p14="http://schemas.microsoft.com/office/powerpoint/2010/main" val="4370237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0090D3-CE1C-F8D7-9253-669DA92FC98A}"/>
              </a:ext>
            </a:extLst>
          </p:cNvPr>
          <p:cNvSpPr>
            <a:spLocks noGrp="1"/>
          </p:cNvSpPr>
          <p:nvPr>
            <p:ph type="title"/>
          </p:nvPr>
        </p:nvSpPr>
        <p:spPr/>
        <p:txBody>
          <a:bodyPr>
            <a:normAutofit/>
          </a:bodyPr>
          <a:lstStyle/>
          <a:p>
            <a:pPr algn="ctr"/>
            <a:r>
              <a:rPr lang="fr-FR" sz="3200" b="1" kern="100" dirty="0">
                <a:effectLst/>
                <a:latin typeface="Times New Roman" panose="02020603050405020304" pitchFamily="18" charset="0"/>
                <a:ea typeface="Aptos" panose="020B0004020202020204" pitchFamily="34" charset="0"/>
                <a:cs typeface="Times New Roman" panose="02020603050405020304" pitchFamily="18" charset="0"/>
              </a:rPr>
              <a:t>Le peu de la place laissée à la spontanéité de l’enfant</a:t>
            </a:r>
            <a:endParaRPr lang="fr-FR" sz="3200" b="1" dirty="0">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7FFD0333-E52E-7466-5CF1-E86932C20DFD}"/>
              </a:ext>
            </a:extLst>
          </p:cNvPr>
          <p:cNvSpPr>
            <a:spLocks noGrp="1"/>
          </p:cNvSpPr>
          <p:nvPr>
            <p:ph idx="1"/>
          </p:nvPr>
        </p:nvSpPr>
        <p:spPr/>
        <p:txBody>
          <a:bodyPr>
            <a:normAutofit/>
          </a:bodyPr>
          <a:lstStyle/>
          <a:p>
            <a:r>
              <a:rPr lang="fr-FR" sz="2400" dirty="0">
                <a:latin typeface="Times New Roman" panose="02020603050405020304" pitchFamily="18" charset="0"/>
                <a:cs typeface="Times New Roman" panose="02020603050405020304" pitchFamily="18" charset="0"/>
              </a:rPr>
              <a:t>Celle-ci </a:t>
            </a:r>
            <a:r>
              <a:rPr lang="fr-FR" sz="2400" kern="100" dirty="0">
                <a:effectLst/>
                <a:latin typeface="Times New Roman" panose="02020603050405020304" pitchFamily="18" charset="0"/>
                <a:ea typeface="Aptos" panose="020B0004020202020204" pitchFamily="34" charset="0"/>
                <a:cs typeface="Times New Roman" panose="02020603050405020304" pitchFamily="18" charset="0"/>
              </a:rPr>
              <a:t>est beaucoup plus encadrée :  les enseignants ne doivent pas la laisser trop longtemps se déployer, ils doivent en effet intervenir très vite pour l’ accompagner, la réorienter : « Ces temps de pratique </a:t>
            </a:r>
            <a:r>
              <a:rPr lang="fr-FR" sz="2400" kern="100" dirty="0" err="1">
                <a:effectLst/>
                <a:latin typeface="Times New Roman" panose="02020603050405020304" pitchFamily="18" charset="0"/>
                <a:ea typeface="Aptos" panose="020B0004020202020204" pitchFamily="34" charset="0"/>
                <a:cs typeface="Times New Roman" panose="02020603050405020304" pitchFamily="18" charset="0"/>
              </a:rPr>
              <a:t>spontanée</a:t>
            </a:r>
            <a:r>
              <a:rPr lang="fr-FR" sz="2400"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fr-FR" sz="2400" kern="100" dirty="0" err="1">
                <a:effectLst/>
                <a:latin typeface="Times New Roman" panose="02020603050405020304" pitchFamily="18" charset="0"/>
                <a:ea typeface="Aptos" panose="020B0004020202020204" pitchFamily="34" charset="0"/>
                <a:cs typeface="Times New Roman" panose="02020603050405020304" pitchFamily="18" charset="0"/>
              </a:rPr>
              <a:t>même</a:t>
            </a:r>
            <a:r>
              <a:rPr lang="fr-FR" sz="2400" kern="100" dirty="0">
                <a:effectLst/>
                <a:latin typeface="Times New Roman" panose="02020603050405020304" pitchFamily="18" charset="0"/>
                <a:ea typeface="Aptos" panose="020B0004020202020204" pitchFamily="34" charset="0"/>
                <a:cs typeface="Times New Roman" panose="02020603050405020304" pitchFamily="18" charset="0"/>
              </a:rPr>
              <a:t> s’ils sont </a:t>
            </a:r>
            <a:r>
              <a:rPr lang="fr-FR" sz="2400" kern="100" dirty="0" err="1">
                <a:effectLst/>
                <a:latin typeface="Times New Roman" panose="02020603050405020304" pitchFamily="18" charset="0"/>
                <a:ea typeface="Aptos" panose="020B0004020202020204" pitchFamily="34" charset="0"/>
                <a:cs typeface="Times New Roman" panose="02020603050405020304" pitchFamily="18" charset="0"/>
              </a:rPr>
              <a:t>encadrés</a:t>
            </a:r>
            <a:r>
              <a:rPr lang="fr-FR" sz="2400" kern="100" dirty="0">
                <a:effectLst/>
                <a:latin typeface="Times New Roman" panose="02020603050405020304" pitchFamily="18" charset="0"/>
                <a:ea typeface="Aptos" panose="020B0004020202020204" pitchFamily="34" charset="0"/>
                <a:cs typeface="Times New Roman" panose="02020603050405020304" pitchFamily="18" charset="0"/>
              </a:rPr>
              <a:t>, ne suffisent pas pour autant à construire le langage. »</a:t>
            </a:r>
            <a:br>
              <a:rPr lang="fr-FR" sz="2400" kern="100" dirty="0">
                <a:effectLst/>
                <a:latin typeface="Times New Roman" panose="02020603050405020304" pitchFamily="18" charset="0"/>
                <a:ea typeface="Aptos" panose="020B0004020202020204" pitchFamily="34" charset="0"/>
                <a:cs typeface="Times New Roman" panose="02020603050405020304" pitchFamily="18" charset="0"/>
              </a:rPr>
            </a:b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4323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CCDA557-ECC9-3D3C-95F9-A4BBB6B7AE4B}"/>
              </a:ext>
            </a:extLst>
          </p:cNvPr>
          <p:cNvSpPr>
            <a:spLocks noGrp="1"/>
          </p:cNvSpPr>
          <p:nvPr>
            <p:ph type="title"/>
          </p:nvPr>
        </p:nvSpPr>
        <p:spPr/>
        <p:txBody>
          <a:bodyPr>
            <a:normAutofit/>
          </a:bodyPr>
          <a:lstStyle/>
          <a:p>
            <a:pPr algn="ctr"/>
            <a:r>
              <a:rPr lang="fr-FR" sz="3200" b="1" dirty="0">
                <a:solidFill>
                  <a:srgbClr val="000000"/>
                </a:solidFill>
                <a:effectLst/>
                <a:highlight>
                  <a:srgbClr val="FFFFFF"/>
                </a:highlight>
                <a:latin typeface="Times New Roman" panose="02020603050405020304" pitchFamily="18" charset="0"/>
                <a:ea typeface="Times New Roman" panose="02020603050405020304" pitchFamily="18" charset="0"/>
              </a:rPr>
              <a:t>4°) La formalisation des processus d’apprentissage est systématisée </a:t>
            </a:r>
            <a:endParaRPr lang="fr-FR" sz="3200" b="1" dirty="0"/>
          </a:p>
        </p:txBody>
      </p:sp>
      <p:sp>
        <p:nvSpPr>
          <p:cNvPr id="3" name="Espace réservé du contenu 2">
            <a:extLst>
              <a:ext uri="{FF2B5EF4-FFF2-40B4-BE49-F238E27FC236}">
                <a16:creationId xmlns:a16="http://schemas.microsoft.com/office/drawing/2014/main" id="{431E67BE-B050-B051-817A-80724573EEAA}"/>
              </a:ext>
            </a:extLst>
          </p:cNvPr>
          <p:cNvSpPr>
            <a:spLocks noGrp="1"/>
          </p:cNvSpPr>
          <p:nvPr>
            <p:ph idx="1"/>
          </p:nvPr>
        </p:nvSpPr>
        <p:spPr/>
        <p:txBody>
          <a:bodyPr>
            <a:normAutofit/>
          </a:bodyPr>
          <a:lstStyle/>
          <a:p>
            <a:r>
              <a:rPr lang="fr-FR" sz="2400" dirty="0">
                <a:solidFill>
                  <a:srgbClr val="000000"/>
                </a:solidFill>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O</a:t>
            </a:r>
            <a:r>
              <a:rPr lang="fr-FR" sz="240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n parle systématiquement d’objectifs et de critères de réussite des apprentissages proposés, « d’enseignement efficace » ; </a:t>
            </a:r>
          </a:p>
          <a:p>
            <a:r>
              <a:rPr lang="fr-FR" sz="240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Les objectifs d’acquisition et des exemples de </a:t>
            </a:r>
            <a:r>
              <a:rPr lang="fr-FR" sz="2400" dirty="0" err="1">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réussite</a:t>
            </a:r>
            <a:r>
              <a:rPr lang="fr-FR" sz="240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sont </a:t>
            </a:r>
            <a:r>
              <a:rPr lang="fr-FR" sz="2400" dirty="0" err="1">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déclinés</a:t>
            </a:r>
            <a:r>
              <a:rPr lang="fr-FR" sz="240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par </a:t>
            </a:r>
            <a:r>
              <a:rPr lang="fr-FR" sz="2400" dirty="0" err="1">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âge</a:t>
            </a:r>
            <a:r>
              <a:rPr lang="fr-FR" sz="240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afin de donner des </a:t>
            </a:r>
            <a:r>
              <a:rPr lang="fr-FR" sz="2400" dirty="0" err="1">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repères</a:t>
            </a:r>
            <a:r>
              <a:rPr lang="fr-FR" sz="240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qui indiquent que les </a:t>
            </a:r>
            <a:r>
              <a:rPr lang="fr-FR" sz="2400" dirty="0" err="1">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élèves</a:t>
            </a:r>
            <a:r>
              <a:rPr lang="fr-FR" sz="240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sont en situation de </a:t>
            </a:r>
            <a:r>
              <a:rPr lang="fr-FR" sz="2400" dirty="0" err="1">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réussite</a:t>
            </a:r>
            <a:r>
              <a:rPr lang="fr-FR" sz="240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br>
              <a:rPr lang="fr-FR" sz="2400" dirty="0">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b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62321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4C444B7-8E64-18E4-7816-DA10C5899EB3}"/>
              </a:ext>
            </a:extLst>
          </p:cNvPr>
          <p:cNvSpPr>
            <a:spLocks noGrp="1"/>
          </p:cNvSpPr>
          <p:nvPr>
            <p:ph type="title"/>
          </p:nvPr>
        </p:nvSpPr>
        <p:spPr/>
        <p:txBody>
          <a:bodyPr>
            <a:noAutofit/>
          </a:bodyPr>
          <a:lstStyle/>
          <a:p>
            <a:pPr algn="ctr"/>
            <a:r>
              <a:rPr lang="fr-FR" sz="3200" b="1" dirty="0"/>
              <a:t>5°) C’est peut-être sur le plan de la temporalité des apprentissages programmés que l’évolution est la plus marquée </a:t>
            </a:r>
          </a:p>
        </p:txBody>
      </p:sp>
      <p:sp>
        <p:nvSpPr>
          <p:cNvPr id="3" name="Espace réservé du contenu 2">
            <a:extLst>
              <a:ext uri="{FF2B5EF4-FFF2-40B4-BE49-F238E27FC236}">
                <a16:creationId xmlns:a16="http://schemas.microsoft.com/office/drawing/2014/main" id="{CEFAD556-55CC-4ACE-1320-B4C3F7E7378B}"/>
              </a:ext>
            </a:extLst>
          </p:cNvPr>
          <p:cNvSpPr>
            <a:spLocks noGrp="1"/>
          </p:cNvSpPr>
          <p:nvPr>
            <p:ph idx="1"/>
          </p:nvPr>
        </p:nvSpPr>
        <p:spPr>
          <a:xfrm>
            <a:off x="838200" y="1825625"/>
            <a:ext cx="10515600" cy="4667250"/>
          </a:xfrm>
        </p:spPr>
        <p:txBody>
          <a:bodyPr>
            <a:normAutofit fontScale="92500" lnSpcReduction="20000"/>
          </a:bodyPr>
          <a:lstStyle/>
          <a:p>
            <a:pPr indent="0" algn="just">
              <a:buNone/>
            </a:pPr>
            <a:r>
              <a:rPr lang="fr-FR" sz="2600" kern="100" dirty="0">
                <a:effectLst/>
                <a:latin typeface="Times New Roman" panose="02020603050405020304" pitchFamily="18" charset="0"/>
                <a:ea typeface="Aptos" panose="020B0004020202020204" pitchFamily="34" charset="0"/>
                <a:cs typeface="Times New Roman" panose="02020603050405020304" pitchFamily="18" charset="0"/>
              </a:rPr>
              <a:t>C’est à l’enfant de s’adapter aux rythmes des apprentissages proposés, et non plus le contraire, comme c’était beaucoup plus le cas dans les deux derniers programmes. </a:t>
            </a:r>
          </a:p>
          <a:p>
            <a:r>
              <a:rPr lang="fr-FR" sz="2600" dirty="0">
                <a:effectLst/>
                <a:latin typeface="Times New Roman" panose="02020603050405020304" pitchFamily="18" charset="0"/>
                <a:ea typeface="Aptos" panose="020B0004020202020204" pitchFamily="34" charset="0"/>
                <a:cs typeface="Times New Roman" panose="02020603050405020304" pitchFamily="18" charset="0"/>
              </a:rPr>
              <a:t>On peut le voir à la plus grande sériation des apprentissages qui se traduit par une plus grande compartimentation de leurs temporalités : des réussites d’apprentissages attendues chaque année, dès la PS, voire chaque période (cf. les innombrables repères par âge, au moins 22, rien que pour le français) parce qu’il y en a presque un par objet d’apprentissage distingué), et non pas un autre terme du cycle 1, comme c’était le cas dans les deux derniers programmes.</a:t>
            </a:r>
            <a:r>
              <a:rPr lang="fr-FR" sz="2600" dirty="0">
                <a:effectLst/>
                <a:latin typeface="Times New Roman" panose="02020603050405020304" pitchFamily="18" charset="0"/>
                <a:cs typeface="Times New Roman" panose="02020603050405020304" pitchFamily="18" charset="0"/>
              </a:rPr>
              <a:t> </a:t>
            </a:r>
            <a:r>
              <a:rPr lang="fr-FR" sz="2600" kern="100" dirty="0">
                <a:effectLst/>
                <a:latin typeface="Times New Roman" panose="02020603050405020304" pitchFamily="18" charset="0"/>
                <a:ea typeface="Aptos" panose="020B0004020202020204" pitchFamily="34" charset="0"/>
                <a:cs typeface="Times New Roman" panose="02020603050405020304" pitchFamily="18" charset="0"/>
              </a:rPr>
              <a:t>On se demande bien pourquoi on parle encore de cycle, qui permettait de plus s’adapter aux différentes temporalités d’apprentissage des élèves.</a:t>
            </a:r>
          </a:p>
          <a:p>
            <a:r>
              <a:rPr lang="fr-FR" sz="2600" kern="100" dirty="0">
                <a:effectLst/>
                <a:latin typeface="Times New Roman" panose="02020603050405020304" pitchFamily="18" charset="0"/>
                <a:ea typeface="Aptos" panose="020B0004020202020204" pitchFamily="34" charset="0"/>
                <a:cs typeface="Times New Roman" panose="02020603050405020304" pitchFamily="18" charset="0"/>
              </a:rPr>
              <a:t>Disparition de « l’évaluation positive », grande nouveauté des deux derniers programmes : on ne doit plus évaluer les progrès réalisés par chaque élève mais leurs niveaux d’acquisition des apprentissages attendus chaque année de la scolarité en maternelle : « L’</a:t>
            </a:r>
            <a:r>
              <a:rPr lang="fr-FR" sz="2600" kern="100" dirty="0" err="1">
                <a:effectLst/>
                <a:latin typeface="Times New Roman" panose="02020603050405020304" pitchFamily="18" charset="0"/>
                <a:ea typeface="Aptos" panose="020B0004020202020204" pitchFamily="34" charset="0"/>
                <a:cs typeface="Times New Roman" panose="02020603050405020304" pitchFamily="18" charset="0"/>
              </a:rPr>
              <a:t>évaluation</a:t>
            </a:r>
            <a:r>
              <a:rPr lang="fr-FR" sz="2600" kern="100" dirty="0">
                <a:effectLst/>
                <a:latin typeface="Times New Roman" panose="02020603050405020304" pitchFamily="18" charset="0"/>
                <a:ea typeface="Aptos" panose="020B0004020202020204" pitchFamily="34" charset="0"/>
                <a:cs typeface="Times New Roman" panose="02020603050405020304" pitchFamily="18" charset="0"/>
              </a:rPr>
              <a:t> des acquis des </a:t>
            </a:r>
            <a:r>
              <a:rPr lang="fr-FR" sz="2600" kern="100" dirty="0" err="1">
                <a:effectLst/>
                <a:latin typeface="Times New Roman" panose="02020603050405020304" pitchFamily="18" charset="0"/>
                <a:ea typeface="Aptos" panose="020B0004020202020204" pitchFamily="34" charset="0"/>
                <a:cs typeface="Times New Roman" panose="02020603050405020304" pitchFamily="18" charset="0"/>
              </a:rPr>
              <a:t>élèves</a:t>
            </a:r>
            <a:r>
              <a:rPr lang="fr-FR" sz="2600" kern="100" dirty="0">
                <a:effectLst/>
                <a:latin typeface="Times New Roman" panose="02020603050405020304" pitchFamily="18" charset="0"/>
                <a:ea typeface="Aptos" panose="020B0004020202020204" pitchFamily="34" charset="0"/>
                <a:cs typeface="Times New Roman" panose="02020603050405020304" pitchFamily="18" charset="0"/>
              </a:rPr>
              <a:t>, par une observation active du professeur, doit le conduire à pratiquer un enseignement </a:t>
            </a:r>
            <a:r>
              <a:rPr lang="fr-FR" sz="2600" kern="100" dirty="0" err="1">
                <a:effectLst/>
                <a:latin typeface="Times New Roman" panose="02020603050405020304" pitchFamily="18" charset="0"/>
                <a:ea typeface="Aptos" panose="020B0004020202020204" pitchFamily="34" charset="0"/>
                <a:cs typeface="Times New Roman" panose="02020603050405020304" pitchFamily="18" charset="0"/>
              </a:rPr>
              <a:t>différencie</a:t>
            </a:r>
            <a:r>
              <a:rPr lang="fr-FR" sz="2600" kern="100" dirty="0">
                <a:effectLst/>
                <a:latin typeface="Times New Roman" panose="02020603050405020304" pitchFamily="18" charset="0"/>
                <a:ea typeface="Aptos" panose="020B0004020202020204" pitchFamily="34" charset="0"/>
                <a:cs typeface="Times New Roman" panose="02020603050405020304" pitchFamily="18" charset="0"/>
              </a:rPr>
              <a:t>́. » </a:t>
            </a:r>
          </a:p>
          <a:p>
            <a:endParaRPr lang="fr-FR" sz="2600" kern="100" dirty="0">
              <a:effectLst/>
              <a:latin typeface="Times New Roman" panose="02020603050405020304" pitchFamily="18" charset="0"/>
              <a:ea typeface="Aptos" panose="020B0004020202020204" pitchFamily="34" charset="0"/>
              <a:cs typeface="Times New Roman" panose="02020603050405020304" pitchFamily="18" charset="0"/>
            </a:endParaRPr>
          </a:p>
          <a:p>
            <a:endParaRPr lang="fr-FR" dirty="0"/>
          </a:p>
        </p:txBody>
      </p:sp>
    </p:spTree>
    <p:extLst>
      <p:ext uri="{BB962C8B-B14F-4D97-AF65-F5344CB8AC3E}">
        <p14:creationId xmlns:p14="http://schemas.microsoft.com/office/powerpoint/2010/main" val="20341886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EBFDC1-8BFC-6842-F276-7E52C33837DA}"/>
              </a:ext>
            </a:extLst>
          </p:cNvPr>
          <p:cNvSpPr>
            <a:spLocks noGrp="1"/>
          </p:cNvSpPr>
          <p:nvPr>
            <p:ph type="title"/>
          </p:nvPr>
        </p:nvSpPr>
        <p:spPr/>
        <p:txBody>
          <a:bodyPr>
            <a:noAutofit/>
          </a:bodyPr>
          <a:lstStyle/>
          <a:p>
            <a:r>
              <a:rPr lang="fr-FR" sz="2400" b="1" dirty="0">
                <a:effectLst/>
                <a:latin typeface="Times New Roman" panose="02020603050405020304" pitchFamily="18" charset="0"/>
                <a:ea typeface="Times New Roman" panose="02020603050405020304" pitchFamily="18" charset="0"/>
              </a:rPr>
              <a:t>Du côté des enseignants, on trouve le pendant à ces évolutions : beaucoup moins de souplesse (de liberté pédagogique) accordée pour s’adapter aux rythmes différents d’acquisition des élèves : des évaluations et des apprentissages précis doivent être réalisés non seulement au cours de l’année mais aussi par périodes de l’année, voire tous les jours.</a:t>
            </a:r>
            <a:endParaRPr lang="fr-FR" sz="2400" b="1" dirty="0"/>
          </a:p>
        </p:txBody>
      </p:sp>
      <p:sp>
        <p:nvSpPr>
          <p:cNvPr id="3" name="Espace réservé du contenu 2">
            <a:extLst>
              <a:ext uri="{FF2B5EF4-FFF2-40B4-BE49-F238E27FC236}">
                <a16:creationId xmlns:a16="http://schemas.microsoft.com/office/drawing/2014/main" id="{42D029BA-F7E7-26D5-2405-142E8595583E}"/>
              </a:ext>
            </a:extLst>
          </p:cNvPr>
          <p:cNvSpPr>
            <a:spLocks noGrp="1"/>
          </p:cNvSpPr>
          <p:nvPr>
            <p:ph idx="1"/>
          </p:nvPr>
        </p:nvSpPr>
        <p:spPr>
          <a:xfrm>
            <a:off x="838200" y="2141537"/>
            <a:ext cx="10515600" cy="4351338"/>
          </a:xfrm>
        </p:spPr>
        <p:txBody>
          <a:bodyPr>
            <a:normAutofit fontScale="85000" lnSpcReduction="20000"/>
          </a:bodyPr>
          <a:lstStyle/>
          <a:p>
            <a:r>
              <a:rPr lang="fr-FR" sz="1800" dirty="0">
                <a:effectLst/>
                <a:latin typeface="Times New Roman" panose="02020603050405020304" pitchFamily="18" charset="0"/>
                <a:ea typeface="Times New Roman" panose="02020603050405020304" pitchFamily="18" charset="0"/>
              </a:rPr>
              <a:t>« </a:t>
            </a:r>
            <a:r>
              <a:rPr lang="fr-FR" sz="1800" dirty="0">
                <a:effectLst/>
                <a:latin typeface="Calibri" panose="020F0502020204030204" pitchFamily="34" charset="0"/>
                <a:ea typeface="Times New Roman" panose="02020603050405020304" pitchFamily="18" charset="0"/>
              </a:rPr>
              <a:t>le professeur enseigne, en petite et en moyenne sections, deux corpus de mots par </a:t>
            </a:r>
            <a:r>
              <a:rPr lang="fr-FR" sz="1800" dirty="0" err="1">
                <a:effectLst/>
                <a:latin typeface="Calibri" panose="020F0502020204030204" pitchFamily="34" charset="0"/>
                <a:ea typeface="Times New Roman" panose="02020603050405020304" pitchFamily="18" charset="0"/>
              </a:rPr>
              <a:t>période</a:t>
            </a:r>
            <a:r>
              <a:rPr lang="fr-FR" sz="1800" dirty="0">
                <a:effectLst/>
                <a:latin typeface="Calibri" panose="020F0502020204030204" pitchFamily="34" charset="0"/>
                <a:ea typeface="Times New Roman" panose="02020603050405020304" pitchFamily="18" charset="0"/>
              </a:rPr>
              <a:t> puis trois en grande section » ; </a:t>
            </a:r>
          </a:p>
          <a:p>
            <a:r>
              <a:rPr lang="fr-FR" sz="1800" dirty="0">
                <a:effectLst/>
                <a:latin typeface="Calibri" panose="020F0502020204030204" pitchFamily="34" charset="0"/>
                <a:ea typeface="Times New Roman" panose="02020603050405020304" pitchFamily="18" charset="0"/>
              </a:rPr>
              <a:t>« il est attentif à </a:t>
            </a:r>
            <a:r>
              <a:rPr lang="fr-FR" sz="1800" dirty="0" err="1">
                <a:effectLst/>
                <a:latin typeface="Calibri" panose="020F0502020204030204" pitchFamily="34" charset="0"/>
                <a:ea typeface="Times New Roman" panose="02020603050405020304" pitchFamily="18" charset="0"/>
              </a:rPr>
              <a:t>évaluer</a:t>
            </a:r>
            <a:r>
              <a:rPr lang="fr-FR" sz="1800" dirty="0">
                <a:effectLst/>
                <a:latin typeface="Calibri" panose="020F0502020204030204" pitchFamily="34" charset="0"/>
                <a:ea typeface="Times New Roman" panose="02020603050405020304" pitchFamily="18" charset="0"/>
              </a:rPr>
              <a:t>, chaque mois, chaque </a:t>
            </a:r>
            <a:r>
              <a:rPr lang="fr-FR" sz="1800" dirty="0" err="1">
                <a:effectLst/>
                <a:latin typeface="Calibri" panose="020F0502020204030204" pitchFamily="34" charset="0"/>
                <a:ea typeface="Times New Roman" panose="02020603050405020304" pitchFamily="18" charset="0"/>
              </a:rPr>
              <a:t>période</a:t>
            </a:r>
            <a:r>
              <a:rPr lang="fr-FR" sz="1800" dirty="0">
                <a:effectLst/>
                <a:latin typeface="Calibri" panose="020F0502020204030204" pitchFamily="34" charset="0"/>
                <a:ea typeface="Times New Roman" panose="02020603050405020304" pitchFamily="18" charset="0"/>
              </a:rPr>
              <a:t>, chaque trimestre, que les corpus de mots </a:t>
            </a:r>
            <a:r>
              <a:rPr lang="fr-FR" sz="1800" dirty="0" err="1">
                <a:effectLst/>
                <a:latin typeface="Calibri" panose="020F0502020204030204" pitchFamily="34" charset="0"/>
                <a:ea typeface="Times New Roman" panose="02020603050405020304" pitchFamily="18" charset="0"/>
              </a:rPr>
              <a:t>enseignés</a:t>
            </a:r>
            <a:r>
              <a:rPr lang="fr-FR" sz="1800" dirty="0">
                <a:effectLst/>
                <a:latin typeface="Calibri" panose="020F0502020204030204" pitchFamily="34" charset="0"/>
                <a:ea typeface="Times New Roman" panose="02020603050405020304" pitchFamily="18" charset="0"/>
              </a:rPr>
              <a:t> sont actifs dans la </a:t>
            </a:r>
            <a:r>
              <a:rPr lang="fr-FR" sz="1800" dirty="0" err="1">
                <a:effectLst/>
                <a:latin typeface="Calibri" panose="020F0502020204030204" pitchFamily="34" charset="0"/>
                <a:ea typeface="Times New Roman" panose="02020603050405020304" pitchFamily="18" charset="0"/>
              </a:rPr>
              <a:t>mémoire</a:t>
            </a:r>
            <a:r>
              <a:rPr lang="fr-FR" sz="1800" dirty="0">
                <a:effectLst/>
                <a:latin typeface="Calibri" panose="020F0502020204030204" pitchFamily="34" charset="0"/>
                <a:ea typeface="Times New Roman" panose="02020603050405020304" pitchFamily="18" charset="0"/>
              </a:rPr>
              <a:t> des </a:t>
            </a:r>
            <a:r>
              <a:rPr lang="fr-FR" sz="1800" dirty="0" err="1">
                <a:effectLst/>
                <a:latin typeface="Calibri" panose="020F0502020204030204" pitchFamily="34" charset="0"/>
                <a:ea typeface="Times New Roman" panose="02020603050405020304" pitchFamily="18" charset="0"/>
              </a:rPr>
              <a:t>élèves</a:t>
            </a:r>
            <a:r>
              <a:rPr lang="fr-FR" sz="1800" dirty="0">
                <a:effectLst/>
                <a:latin typeface="Calibri" panose="020F0502020204030204" pitchFamily="34" charset="0"/>
                <a:ea typeface="Times New Roman" panose="02020603050405020304" pitchFamily="18" charset="0"/>
              </a:rPr>
              <a:t> »  </a:t>
            </a:r>
          </a:p>
          <a:p>
            <a:r>
              <a:rPr lang="fr-FR" sz="1800" dirty="0">
                <a:effectLst/>
                <a:latin typeface="Calibri" panose="020F0502020204030204" pitchFamily="34" charset="0"/>
                <a:ea typeface="Times New Roman" panose="02020603050405020304" pitchFamily="18" charset="0"/>
              </a:rPr>
              <a:t>« Des interactions doubles entre le professeur et chacun des élèves doivent avoir lieu chaque jour » ; </a:t>
            </a:r>
          </a:p>
          <a:p>
            <a:r>
              <a:rPr lang="fr-FR" sz="1800" dirty="0">
                <a:effectLst/>
                <a:latin typeface="Calibri" panose="020F0502020204030204" pitchFamily="34" charset="0"/>
                <a:ea typeface="Times New Roman" panose="02020603050405020304" pitchFamily="18" charset="0"/>
              </a:rPr>
              <a:t>« La lecture quotidienne d’albums » ;  </a:t>
            </a:r>
          </a:p>
          <a:p>
            <a:r>
              <a:rPr lang="fr-FR" sz="1800" dirty="0">
                <a:latin typeface="Calibri" panose="020F0502020204030204" pitchFamily="34" charset="0"/>
                <a:ea typeface="Times New Roman" panose="02020603050405020304" pitchFamily="18" charset="0"/>
              </a:rPr>
              <a:t>« </a:t>
            </a:r>
            <a:r>
              <a:rPr lang="fr-FR" sz="1800" dirty="0">
                <a:effectLst/>
                <a:latin typeface="Calibri" panose="020F0502020204030204" pitchFamily="34" charset="0"/>
                <a:ea typeface="Times New Roman" panose="02020603050405020304" pitchFamily="18" charset="0"/>
              </a:rPr>
              <a:t>Le professeur organise des temps de conversation </a:t>
            </a:r>
            <a:r>
              <a:rPr lang="fr-FR" sz="1800" dirty="0" err="1">
                <a:effectLst/>
                <a:latin typeface="Calibri" panose="020F0502020204030204" pitchFamily="34" charset="0"/>
                <a:ea typeface="Times New Roman" panose="02020603050405020304" pitchFamily="18" charset="0"/>
              </a:rPr>
              <a:t>individualisés</a:t>
            </a:r>
            <a:r>
              <a:rPr lang="fr-FR" sz="1800" dirty="0">
                <a:effectLst/>
                <a:latin typeface="Calibri" panose="020F0502020204030204" pitchFamily="34" charset="0"/>
                <a:ea typeface="Times New Roman" panose="02020603050405020304" pitchFamily="18" charset="0"/>
              </a:rPr>
              <a:t> avec l’</a:t>
            </a:r>
            <a:r>
              <a:rPr lang="fr-FR" sz="1800" dirty="0" err="1">
                <a:effectLst/>
                <a:latin typeface="Calibri" panose="020F0502020204030204" pitchFamily="34" charset="0"/>
                <a:ea typeface="Times New Roman" panose="02020603050405020304" pitchFamily="18" charset="0"/>
              </a:rPr>
              <a:t>élève</a:t>
            </a:r>
            <a:r>
              <a:rPr lang="fr-FR" sz="1800" dirty="0">
                <a:effectLst/>
                <a:latin typeface="Calibri" panose="020F0502020204030204" pitchFamily="34" charset="0"/>
                <a:ea typeface="Times New Roman" panose="02020603050405020304" pitchFamily="18" charset="0"/>
              </a:rPr>
              <a:t> ou en petit groupe afin de lui permettre de parler. Il s’assure d’avoir parlé avec chacun de ses </a:t>
            </a:r>
            <a:r>
              <a:rPr lang="fr-FR" sz="1800" dirty="0" err="1">
                <a:effectLst/>
                <a:latin typeface="Calibri" panose="020F0502020204030204" pitchFamily="34" charset="0"/>
                <a:ea typeface="Times New Roman" panose="02020603050405020304" pitchFamily="18" charset="0"/>
              </a:rPr>
              <a:t>élèves</a:t>
            </a:r>
            <a:r>
              <a:rPr lang="fr-FR" sz="1800" dirty="0">
                <a:effectLst/>
                <a:latin typeface="Calibri" panose="020F0502020204030204" pitchFamily="34" charset="0"/>
                <a:ea typeface="Times New Roman" panose="02020603050405020304" pitchFamily="18" charset="0"/>
              </a:rPr>
              <a:t> plusieurs fois par jour en suscitant des </a:t>
            </a:r>
            <a:r>
              <a:rPr lang="fr-FR" sz="1800" dirty="0" err="1">
                <a:effectLst/>
                <a:latin typeface="Calibri" panose="020F0502020204030204" pitchFamily="34" charset="0"/>
                <a:ea typeface="Times New Roman" panose="02020603050405020304" pitchFamily="18" charset="0"/>
              </a:rPr>
              <a:t>réponses</a:t>
            </a:r>
            <a:r>
              <a:rPr lang="fr-FR" sz="1800" dirty="0">
                <a:effectLst/>
                <a:latin typeface="Calibri" panose="020F0502020204030204" pitchFamily="34" charset="0"/>
                <a:ea typeface="Times New Roman" panose="02020603050405020304" pitchFamily="18" charset="0"/>
              </a:rPr>
              <a:t> de plus en plus longues, </a:t>
            </a:r>
            <a:r>
              <a:rPr lang="fr-FR" sz="1800" dirty="0" err="1">
                <a:effectLst/>
                <a:latin typeface="Calibri" panose="020F0502020204030204" pitchFamily="34" charset="0"/>
                <a:ea typeface="Times New Roman" panose="02020603050405020304" pitchFamily="18" charset="0"/>
              </a:rPr>
              <a:t>structurées</a:t>
            </a:r>
            <a:r>
              <a:rPr lang="fr-FR" sz="1800" dirty="0">
                <a:effectLst/>
                <a:latin typeface="Calibri" panose="020F0502020204030204" pitchFamily="34" charset="0"/>
                <a:ea typeface="Times New Roman" panose="02020603050405020304" pitchFamily="18" charset="0"/>
              </a:rPr>
              <a:t> et </a:t>
            </a:r>
            <a:r>
              <a:rPr lang="fr-FR" sz="1800" dirty="0" err="1">
                <a:effectLst/>
                <a:latin typeface="Calibri" panose="020F0502020204030204" pitchFamily="34" charset="0"/>
                <a:ea typeface="Times New Roman" panose="02020603050405020304" pitchFamily="18" charset="0"/>
              </a:rPr>
              <a:t>précises</a:t>
            </a:r>
            <a:r>
              <a:rPr lang="fr-FR" sz="1800" dirty="0">
                <a:effectLst/>
                <a:latin typeface="Calibri" panose="020F0502020204030204" pitchFamily="34" charset="0"/>
                <a:ea typeface="Times New Roman" panose="02020603050405020304" pitchFamily="18" charset="0"/>
              </a:rPr>
              <a:t> », </a:t>
            </a:r>
          </a:p>
          <a:p>
            <a:r>
              <a:rPr lang="fr-FR" sz="1800" dirty="0">
                <a:effectLst/>
                <a:latin typeface="Calibri" panose="020F0502020204030204" pitchFamily="34" charset="0"/>
                <a:ea typeface="Times New Roman" panose="02020603050405020304" pitchFamily="18" charset="0"/>
              </a:rPr>
              <a:t>pour l’acquisition des habilités phonologiques : « Des situations d’apprentissage sont </a:t>
            </a:r>
            <a:r>
              <a:rPr lang="fr-FR" sz="1800" dirty="0" err="1">
                <a:effectLst/>
                <a:latin typeface="Calibri" panose="020F0502020204030204" pitchFamily="34" charset="0"/>
                <a:ea typeface="Times New Roman" panose="02020603050405020304" pitchFamily="18" charset="0"/>
              </a:rPr>
              <a:t>proposées</a:t>
            </a:r>
            <a:r>
              <a:rPr lang="fr-FR" sz="1800" dirty="0">
                <a:effectLst/>
                <a:latin typeface="Calibri" panose="020F0502020204030204" pitchFamily="34" charset="0"/>
                <a:ea typeface="Times New Roman" panose="02020603050405020304" pitchFamily="18" charset="0"/>
              </a:rPr>
              <a:t> </a:t>
            </a:r>
            <a:r>
              <a:rPr lang="fr-FR" sz="1800" dirty="0" err="1">
                <a:effectLst/>
                <a:latin typeface="Calibri" panose="020F0502020204030204" pitchFamily="34" charset="0"/>
                <a:ea typeface="Times New Roman" panose="02020603050405020304" pitchFamily="18" charset="0"/>
              </a:rPr>
              <a:t>dès</a:t>
            </a:r>
            <a:r>
              <a:rPr lang="fr-FR" sz="1800" dirty="0">
                <a:effectLst/>
                <a:latin typeface="Calibri" panose="020F0502020204030204" pitchFamily="34" charset="0"/>
                <a:ea typeface="Times New Roman" panose="02020603050405020304" pitchFamily="18" charset="0"/>
              </a:rPr>
              <a:t> la petite section : elles sont courtes, </a:t>
            </a:r>
            <a:r>
              <a:rPr lang="fr-FR" sz="1800" dirty="0" err="1">
                <a:effectLst/>
                <a:latin typeface="Calibri" panose="020F0502020204030204" pitchFamily="34" charset="0"/>
                <a:ea typeface="Times New Roman" panose="02020603050405020304" pitchFamily="18" charset="0"/>
              </a:rPr>
              <a:t>structurées</a:t>
            </a:r>
            <a:r>
              <a:rPr lang="fr-FR" sz="1800" dirty="0">
                <a:effectLst/>
                <a:latin typeface="Calibri" panose="020F0502020204030204" pitchFamily="34" charset="0"/>
                <a:ea typeface="Times New Roman" panose="02020603050405020304" pitchFamily="18" charset="0"/>
              </a:rPr>
              <a:t> et </a:t>
            </a:r>
            <a:r>
              <a:rPr lang="fr-FR" sz="1800" dirty="0" err="1">
                <a:effectLst/>
                <a:latin typeface="Calibri" panose="020F0502020204030204" pitchFamily="34" charset="0"/>
                <a:ea typeface="Times New Roman" panose="02020603050405020304" pitchFamily="18" charset="0"/>
              </a:rPr>
              <a:t>répétées</a:t>
            </a:r>
            <a:r>
              <a:rPr lang="fr-FR" sz="1800" dirty="0">
                <a:effectLst/>
                <a:latin typeface="Calibri" panose="020F0502020204030204" pitchFamily="34" charset="0"/>
                <a:ea typeface="Times New Roman" panose="02020603050405020304" pitchFamily="18" charset="0"/>
              </a:rPr>
              <a:t> quotidiennement ». </a:t>
            </a:r>
          </a:p>
          <a:p>
            <a:r>
              <a:rPr lang="fr-FR" sz="1800" dirty="0">
                <a:effectLst/>
                <a:latin typeface="Calibri" panose="020F0502020204030204" pitchFamily="34" charset="0"/>
                <a:ea typeface="Times New Roman" panose="02020603050405020304" pitchFamily="18" charset="0"/>
              </a:rPr>
              <a:t>« Au moins une fois par jour le professeur lit une histoire et/ou un texte documentaire aux </a:t>
            </a:r>
            <a:r>
              <a:rPr lang="fr-FR" sz="1800" dirty="0" err="1">
                <a:effectLst/>
                <a:latin typeface="Calibri" panose="020F0502020204030204" pitchFamily="34" charset="0"/>
                <a:ea typeface="Times New Roman" panose="02020603050405020304" pitchFamily="18" charset="0"/>
              </a:rPr>
              <a:t>élèves</a:t>
            </a:r>
            <a:r>
              <a:rPr lang="fr-FR" sz="1800" dirty="0">
                <a:effectLst/>
                <a:latin typeface="Calibri" panose="020F0502020204030204" pitchFamily="34" charset="0"/>
                <a:ea typeface="Times New Roman" panose="02020603050405020304" pitchFamily="18" charset="0"/>
              </a:rPr>
              <a:t> afin d’enseigner la </a:t>
            </a:r>
            <a:r>
              <a:rPr lang="fr-FR" sz="1800" dirty="0" err="1">
                <a:effectLst/>
                <a:latin typeface="Calibri" panose="020F0502020204030204" pitchFamily="34" charset="0"/>
                <a:ea typeface="Times New Roman" panose="02020603050405020304" pitchFamily="18" charset="0"/>
              </a:rPr>
              <a:t>compréhension</a:t>
            </a:r>
            <a:r>
              <a:rPr lang="fr-FR" sz="1800" dirty="0">
                <a:effectLst/>
                <a:latin typeface="Calibri" panose="020F0502020204030204" pitchFamily="34" charset="0"/>
                <a:ea typeface="Times New Roman" panose="02020603050405020304" pitchFamily="18" charset="0"/>
              </a:rPr>
              <a:t> et de susciter chez les </a:t>
            </a:r>
            <a:r>
              <a:rPr lang="fr-FR" sz="1800" dirty="0" err="1">
                <a:effectLst/>
                <a:latin typeface="Calibri" panose="020F0502020204030204" pitchFamily="34" charset="0"/>
                <a:ea typeface="Times New Roman" panose="02020603050405020304" pitchFamily="18" charset="0"/>
              </a:rPr>
              <a:t>élèves</a:t>
            </a:r>
            <a:r>
              <a:rPr lang="fr-FR" sz="1800" dirty="0">
                <a:effectLst/>
                <a:latin typeface="Calibri" panose="020F0502020204030204" pitchFamily="34" charset="0"/>
                <a:ea typeface="Times New Roman" panose="02020603050405020304" pitchFamily="18" charset="0"/>
              </a:rPr>
              <a:t> le </a:t>
            </a:r>
            <a:r>
              <a:rPr lang="fr-FR" sz="1800" dirty="0" err="1">
                <a:effectLst/>
                <a:latin typeface="Calibri" panose="020F0502020204030204" pitchFamily="34" charset="0"/>
                <a:ea typeface="Times New Roman" panose="02020603050405020304" pitchFamily="18" charset="0"/>
              </a:rPr>
              <a:t>goût</a:t>
            </a:r>
            <a:r>
              <a:rPr lang="fr-FR" sz="1800" dirty="0">
                <a:effectLst/>
                <a:latin typeface="Calibri" panose="020F0502020204030204" pitchFamily="34" charset="0"/>
                <a:ea typeface="Times New Roman" panose="02020603050405020304" pitchFamily="18" charset="0"/>
              </a:rPr>
              <a:t> de la lecture ». « il </a:t>
            </a:r>
            <a:r>
              <a:rPr lang="fr-FR" sz="1800" dirty="0" err="1">
                <a:effectLst/>
                <a:latin typeface="Calibri" panose="020F0502020204030204" pitchFamily="34" charset="0"/>
                <a:ea typeface="Times New Roman" panose="02020603050405020304" pitchFamily="18" charset="0"/>
              </a:rPr>
              <a:t>prévoit</a:t>
            </a:r>
            <a:r>
              <a:rPr lang="fr-FR" sz="1800" dirty="0">
                <a:effectLst/>
                <a:latin typeface="Calibri" panose="020F0502020204030204" pitchFamily="34" charset="0"/>
                <a:ea typeface="Times New Roman" panose="02020603050405020304" pitchFamily="18" charset="0"/>
              </a:rPr>
              <a:t> un temps de restitution de la </a:t>
            </a:r>
            <a:r>
              <a:rPr lang="fr-FR" sz="1800" dirty="0" err="1">
                <a:effectLst/>
                <a:latin typeface="Calibri" panose="020F0502020204030204" pitchFamily="34" charset="0"/>
                <a:ea typeface="Times New Roman" panose="02020603050405020304" pitchFamily="18" charset="0"/>
              </a:rPr>
              <a:t>compréhension</a:t>
            </a:r>
            <a:r>
              <a:rPr lang="fr-FR" sz="1800" dirty="0">
                <a:effectLst/>
                <a:latin typeface="Calibri" panose="020F0502020204030204" pitchFamily="34" charset="0"/>
                <a:ea typeface="Times New Roman" panose="02020603050405020304" pitchFamily="18" charset="0"/>
              </a:rPr>
              <a:t> </a:t>
            </a:r>
            <a:r>
              <a:rPr lang="fr-FR" sz="1800" dirty="0" err="1">
                <a:effectLst/>
                <a:latin typeface="Calibri" panose="020F0502020204030204" pitchFamily="34" charset="0"/>
                <a:ea typeface="Times New Roman" panose="02020603050405020304" pitchFamily="18" charset="0"/>
              </a:rPr>
              <a:t>après</a:t>
            </a:r>
            <a:r>
              <a:rPr lang="fr-FR" sz="1800" dirty="0">
                <a:effectLst/>
                <a:latin typeface="Calibri" panose="020F0502020204030204" pitchFamily="34" charset="0"/>
                <a:ea typeface="Times New Roman" panose="02020603050405020304" pitchFamily="18" charset="0"/>
              </a:rPr>
              <a:t> chaque </a:t>
            </a:r>
            <a:r>
              <a:rPr lang="fr-FR" sz="1800" dirty="0" err="1">
                <a:effectLst/>
                <a:latin typeface="Calibri" panose="020F0502020204030204" pitchFamily="34" charset="0"/>
                <a:ea typeface="Times New Roman" panose="02020603050405020304" pitchFamily="18" charset="0"/>
              </a:rPr>
              <a:t>séance</a:t>
            </a:r>
            <a:r>
              <a:rPr lang="fr-FR" sz="1800" dirty="0">
                <a:effectLst/>
                <a:latin typeface="Calibri" panose="020F0502020204030204" pitchFamily="34" charset="0"/>
                <a:ea typeface="Times New Roman" panose="02020603050405020304" pitchFamily="18" charset="0"/>
              </a:rPr>
              <a:t> durant lequel il veille à utiliser des </a:t>
            </a:r>
            <a:r>
              <a:rPr lang="fr-FR" sz="1800" dirty="0" err="1">
                <a:effectLst/>
                <a:latin typeface="Calibri" panose="020F0502020204030204" pitchFamily="34" charset="0"/>
                <a:ea typeface="Times New Roman" panose="02020603050405020304" pitchFamily="18" charset="0"/>
              </a:rPr>
              <a:t>modalités</a:t>
            </a:r>
            <a:r>
              <a:rPr lang="fr-FR" sz="1800" dirty="0">
                <a:effectLst/>
                <a:latin typeface="Calibri" panose="020F0502020204030204" pitchFamily="34" charset="0"/>
                <a:ea typeface="Times New Roman" panose="02020603050405020304" pitchFamily="18" charset="0"/>
              </a:rPr>
              <a:t> </a:t>
            </a:r>
            <a:r>
              <a:rPr lang="fr-FR" sz="1800" dirty="0" err="1">
                <a:effectLst/>
                <a:latin typeface="Calibri" panose="020F0502020204030204" pitchFamily="34" charset="0"/>
                <a:ea typeface="Times New Roman" panose="02020603050405020304" pitchFamily="18" charset="0"/>
              </a:rPr>
              <a:t>variées</a:t>
            </a:r>
            <a:r>
              <a:rPr lang="fr-FR" sz="1800" dirty="0">
                <a:effectLst/>
                <a:latin typeface="Calibri" panose="020F0502020204030204" pitchFamily="34" charset="0"/>
                <a:ea typeface="Times New Roman" panose="02020603050405020304" pitchFamily="18" charset="0"/>
              </a:rPr>
              <a:t> (dessins, jeu </a:t>
            </a:r>
            <a:r>
              <a:rPr lang="fr-FR" sz="1800" dirty="0" err="1">
                <a:effectLst/>
                <a:latin typeface="Calibri" panose="020F0502020204030204" pitchFamily="34" charset="0"/>
                <a:ea typeface="Times New Roman" panose="02020603050405020304" pitchFamily="18" charset="0"/>
              </a:rPr>
              <a:t>théâtral</a:t>
            </a:r>
            <a:r>
              <a:rPr lang="fr-FR" sz="1800" dirty="0">
                <a:effectLst/>
                <a:latin typeface="Calibri" panose="020F0502020204030204" pitchFamily="34" charset="0"/>
                <a:ea typeface="Times New Roman" panose="02020603050405020304" pitchFamily="18" charset="0"/>
              </a:rPr>
              <a:t>, utilisation de marottes, reformulation, etc.) » ; </a:t>
            </a:r>
          </a:p>
          <a:p>
            <a:r>
              <a:rPr lang="fr-FR" sz="1800" dirty="0">
                <a:effectLst/>
                <a:latin typeface="Calibri" panose="020F0502020204030204" pitchFamily="34" charset="0"/>
                <a:ea typeface="Times New Roman" panose="02020603050405020304" pitchFamily="18" charset="0"/>
              </a:rPr>
              <a:t>« Dans le cadre de l’</a:t>
            </a:r>
            <a:r>
              <a:rPr lang="fr-FR" sz="1800" dirty="0" err="1">
                <a:effectLst/>
                <a:latin typeface="Calibri" panose="020F0502020204030204" pitchFamily="34" charset="0"/>
                <a:ea typeface="Times New Roman" panose="02020603050405020304" pitchFamily="18" charset="0"/>
              </a:rPr>
              <a:t>entraînement</a:t>
            </a:r>
            <a:r>
              <a:rPr lang="fr-FR" sz="1800" dirty="0">
                <a:effectLst/>
                <a:latin typeface="Calibri" panose="020F0502020204030204" pitchFamily="34" charset="0"/>
                <a:ea typeface="Times New Roman" panose="02020603050405020304" pitchFamily="18" charset="0"/>
              </a:rPr>
              <a:t> au geste graphique, le professeur veille tous les jours à </a:t>
            </a:r>
            <a:r>
              <a:rPr lang="fr-FR" sz="1800" dirty="0">
                <a:solidFill>
                  <a:srgbClr val="009E77"/>
                </a:solidFill>
                <a:effectLst/>
                <a:latin typeface="SymbolMT"/>
                <a:ea typeface="Times New Roman" panose="02020603050405020304" pitchFamily="18" charset="0"/>
                <a:sym typeface="Symbol" pitchFamily="2" charset="2"/>
              </a:rPr>
              <a:t></a:t>
            </a:r>
            <a:r>
              <a:rPr lang="fr-FR" sz="1800" dirty="0">
                <a:solidFill>
                  <a:srgbClr val="009E77"/>
                </a:solidFill>
                <a:effectLst/>
                <a:latin typeface="SymbolMT"/>
                <a:ea typeface="Times New Roman" panose="02020603050405020304" pitchFamily="18" charset="0"/>
              </a:rPr>
              <a:t>  </a:t>
            </a:r>
            <a:r>
              <a:rPr lang="fr-FR" sz="1800" dirty="0">
                <a:effectLst/>
                <a:latin typeface="Calibri" panose="020F0502020204030204" pitchFamily="34" charset="0"/>
                <a:ea typeface="Times New Roman" panose="02020603050405020304" pitchFamily="18" charset="0"/>
              </a:rPr>
              <a:t>conduire un </a:t>
            </a:r>
            <a:r>
              <a:rPr lang="fr-FR" sz="1800" dirty="0" err="1">
                <a:effectLst/>
                <a:latin typeface="Calibri" panose="020F0502020204030204" pitchFamily="34" charset="0"/>
                <a:ea typeface="Times New Roman" panose="02020603050405020304" pitchFamily="18" charset="0"/>
              </a:rPr>
              <a:t>entraînement</a:t>
            </a:r>
            <a:r>
              <a:rPr lang="fr-FR" sz="1800" dirty="0">
                <a:effectLst/>
                <a:latin typeface="Calibri" panose="020F0502020204030204" pitchFamily="34" charset="0"/>
                <a:ea typeface="Times New Roman" panose="02020603050405020304" pitchFamily="18" charset="0"/>
              </a:rPr>
              <a:t> structuré à la graphie des lettres capitales et scriptes qui </a:t>
            </a:r>
            <a:r>
              <a:rPr lang="fr-FR" sz="1800" dirty="0" err="1">
                <a:effectLst/>
                <a:latin typeface="Calibri" panose="020F0502020204030204" pitchFamily="34" charset="0"/>
                <a:ea typeface="Times New Roman" panose="02020603050405020304" pitchFamily="18" charset="0"/>
              </a:rPr>
              <a:t>précède</a:t>
            </a:r>
            <a:r>
              <a:rPr lang="fr-FR" sz="1800" dirty="0">
                <a:effectLst/>
                <a:latin typeface="Calibri" panose="020F0502020204030204" pitchFamily="34" charset="0"/>
                <a:ea typeface="Times New Roman" panose="02020603050405020304" pitchFamily="18" charset="0"/>
              </a:rPr>
              <a:t> la </a:t>
            </a:r>
            <a:r>
              <a:rPr lang="fr-FR" sz="1800" dirty="0" err="1">
                <a:effectLst/>
                <a:latin typeface="Calibri" panose="020F0502020204030204" pitchFamily="34" charset="0"/>
                <a:ea typeface="Times New Roman" panose="02020603050405020304" pitchFamily="18" charset="0"/>
              </a:rPr>
              <a:t>découverte</a:t>
            </a:r>
            <a:r>
              <a:rPr lang="fr-FR" sz="1800" dirty="0">
                <a:effectLst/>
                <a:latin typeface="Calibri" panose="020F0502020204030204" pitchFamily="34" charset="0"/>
                <a:ea typeface="Times New Roman" panose="02020603050405020304" pitchFamily="18" charset="0"/>
              </a:rPr>
              <a:t> de l’</a:t>
            </a:r>
            <a:r>
              <a:rPr lang="fr-FR" sz="1800" dirty="0" err="1">
                <a:effectLst/>
                <a:latin typeface="Calibri" panose="020F0502020204030204" pitchFamily="34" charset="0"/>
                <a:ea typeface="Times New Roman" panose="02020603050405020304" pitchFamily="18" charset="0"/>
              </a:rPr>
              <a:t>écriture</a:t>
            </a:r>
            <a:r>
              <a:rPr lang="fr-FR" sz="1800" dirty="0">
                <a:effectLst/>
                <a:latin typeface="Calibri" panose="020F0502020204030204" pitchFamily="34" charset="0"/>
                <a:ea typeface="Times New Roman" panose="02020603050405020304" pitchFamily="18" charset="0"/>
              </a:rPr>
              <a:t> cursive (introduite en moyenne section) » ; </a:t>
            </a:r>
          </a:p>
          <a:p>
            <a:r>
              <a:rPr lang="fr-FR" sz="1800" dirty="0">
                <a:effectLst/>
                <a:latin typeface="Calibri" panose="020F0502020204030204" pitchFamily="34" charset="0"/>
                <a:ea typeface="Times New Roman" panose="02020603050405020304" pitchFamily="18" charset="0"/>
              </a:rPr>
              <a:t>« Les </a:t>
            </a:r>
            <a:r>
              <a:rPr lang="fr-FR" sz="1800" dirty="0" err="1">
                <a:effectLst/>
                <a:latin typeface="Calibri" panose="020F0502020204030204" pitchFamily="34" charset="0"/>
                <a:ea typeface="Times New Roman" panose="02020603050405020304" pitchFamily="18" charset="0"/>
              </a:rPr>
              <a:t>activités</a:t>
            </a:r>
            <a:r>
              <a:rPr lang="fr-FR" sz="1800" dirty="0">
                <a:effectLst/>
                <a:latin typeface="Calibri" panose="020F0502020204030204" pitchFamily="34" charset="0"/>
                <a:ea typeface="Times New Roman" panose="02020603050405020304" pitchFamily="18" charset="0"/>
              </a:rPr>
              <a:t> de </a:t>
            </a:r>
            <a:r>
              <a:rPr lang="fr-FR" sz="1800" dirty="0" err="1">
                <a:effectLst/>
                <a:latin typeface="Calibri" panose="020F0502020204030204" pitchFamily="34" charset="0"/>
                <a:ea typeface="Times New Roman" panose="02020603050405020304" pitchFamily="18" charset="0"/>
              </a:rPr>
              <a:t>dictée</a:t>
            </a:r>
            <a:r>
              <a:rPr lang="fr-FR" sz="1800" dirty="0">
                <a:effectLst/>
                <a:latin typeface="Calibri" panose="020F0502020204030204" pitchFamily="34" charset="0"/>
                <a:ea typeface="Times New Roman" panose="02020603050405020304" pitchFamily="18" charset="0"/>
              </a:rPr>
              <a:t> à l’adulte s’inscrivent dans un projet qui peut concerner tous les domaines d’apprentissage. Les </a:t>
            </a:r>
            <a:r>
              <a:rPr lang="fr-FR" sz="1800" dirty="0" err="1">
                <a:effectLst/>
                <a:latin typeface="Calibri" panose="020F0502020204030204" pitchFamily="34" charset="0"/>
                <a:ea typeface="Times New Roman" panose="02020603050405020304" pitchFamily="18" charset="0"/>
              </a:rPr>
              <a:t>élèves</a:t>
            </a:r>
            <a:r>
              <a:rPr lang="fr-FR" sz="1800" dirty="0">
                <a:effectLst/>
                <a:latin typeface="Calibri" panose="020F0502020204030204" pitchFamily="34" charset="0"/>
                <a:ea typeface="Times New Roman" panose="02020603050405020304" pitchFamily="18" charset="0"/>
              </a:rPr>
              <a:t> les pratiquent toutes les semaines. » </a:t>
            </a:r>
          </a:p>
          <a:p>
            <a:r>
              <a:rPr lang="fr-FR" sz="1800" dirty="0">
                <a:effectLst/>
                <a:latin typeface="Calibri" panose="020F0502020204030204" pitchFamily="34" charset="0"/>
                <a:ea typeface="Times New Roman" panose="02020603050405020304" pitchFamily="18" charset="0"/>
              </a:rPr>
              <a:t>« À l’</a:t>
            </a:r>
            <a:r>
              <a:rPr lang="fr-FR" sz="1800" dirty="0" err="1">
                <a:effectLst/>
                <a:latin typeface="Calibri" panose="020F0502020204030204" pitchFamily="34" charset="0"/>
                <a:ea typeface="Times New Roman" panose="02020603050405020304" pitchFamily="18" charset="0"/>
              </a:rPr>
              <a:t>école</a:t>
            </a:r>
            <a:r>
              <a:rPr lang="fr-FR" sz="1800" dirty="0">
                <a:effectLst/>
                <a:latin typeface="Calibri" panose="020F0502020204030204" pitchFamily="34" charset="0"/>
                <a:ea typeface="Times New Roman" panose="02020603050405020304" pitchFamily="18" charset="0"/>
              </a:rPr>
              <a:t> maternelle, la </a:t>
            </a:r>
            <a:r>
              <a:rPr lang="fr-FR" sz="1800" dirty="0" err="1">
                <a:effectLst/>
                <a:latin typeface="Calibri" panose="020F0502020204030204" pitchFamily="34" charset="0"/>
                <a:ea typeface="Times New Roman" panose="02020603050405020304" pitchFamily="18" charset="0"/>
              </a:rPr>
              <a:t>fréquentation</a:t>
            </a:r>
            <a:r>
              <a:rPr lang="fr-FR" sz="1800" dirty="0">
                <a:effectLst/>
                <a:latin typeface="Calibri" panose="020F0502020204030204" pitchFamily="34" charset="0"/>
                <a:ea typeface="Times New Roman" panose="02020603050405020304" pitchFamily="18" charset="0"/>
              </a:rPr>
              <a:t> des </a:t>
            </a:r>
            <a:r>
              <a:rPr lang="fr-FR" sz="1800" dirty="0" err="1">
                <a:effectLst/>
                <a:latin typeface="Calibri" panose="020F0502020204030204" pitchFamily="34" charset="0"/>
                <a:ea typeface="Times New Roman" panose="02020603050405020304" pitchFamily="18" charset="0"/>
              </a:rPr>
              <a:t>mathématiques</a:t>
            </a:r>
            <a:r>
              <a:rPr lang="fr-FR" sz="1800" dirty="0">
                <a:effectLst/>
                <a:latin typeface="Calibri" panose="020F0502020204030204" pitchFamily="34" charset="0"/>
                <a:ea typeface="Times New Roman" panose="02020603050405020304" pitchFamily="18" charset="0"/>
              </a:rPr>
              <a:t> s’effectue quotidiennement. »</a:t>
            </a:r>
            <a:endParaRPr lang="fr-FR" sz="1800" dirty="0">
              <a:effectLst/>
              <a:latin typeface="Times New Roman" panose="02020603050405020304" pitchFamily="18" charset="0"/>
              <a:ea typeface="Times New Roman" panose="02020603050405020304" pitchFamily="18" charset="0"/>
            </a:endParaRPr>
          </a:p>
          <a:p>
            <a:endParaRPr lang="fr-FR" dirty="0"/>
          </a:p>
        </p:txBody>
      </p:sp>
    </p:spTree>
    <p:extLst>
      <p:ext uri="{BB962C8B-B14F-4D97-AF65-F5344CB8AC3E}">
        <p14:creationId xmlns:p14="http://schemas.microsoft.com/office/powerpoint/2010/main" val="29769232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F282299-F07E-E1B3-E103-4AA09DFB08E0}"/>
              </a:ext>
            </a:extLst>
          </p:cNvPr>
          <p:cNvSpPr>
            <a:spLocks noGrp="1"/>
          </p:cNvSpPr>
          <p:nvPr>
            <p:ph type="title"/>
          </p:nvPr>
        </p:nvSpPr>
        <p:spPr/>
        <p:txBody>
          <a:bodyPr>
            <a:normAutofit/>
          </a:bodyPr>
          <a:lstStyle/>
          <a:p>
            <a:r>
              <a:rPr lang="fr-FR" sz="3200" b="1" dirty="0"/>
              <a:t>Un pilotage par le haut, par les évaluations réalisées en CP</a:t>
            </a:r>
          </a:p>
        </p:txBody>
      </p:sp>
      <p:sp>
        <p:nvSpPr>
          <p:cNvPr id="3" name="Espace réservé du contenu 2">
            <a:extLst>
              <a:ext uri="{FF2B5EF4-FFF2-40B4-BE49-F238E27FC236}">
                <a16:creationId xmlns:a16="http://schemas.microsoft.com/office/drawing/2014/main" id="{55CAE8D8-341C-1ADE-0BC9-AB53CB19449C}"/>
              </a:ext>
            </a:extLst>
          </p:cNvPr>
          <p:cNvSpPr>
            <a:spLocks noGrp="1"/>
          </p:cNvSpPr>
          <p:nvPr>
            <p:ph idx="1"/>
          </p:nvPr>
        </p:nvSpPr>
        <p:spPr/>
        <p:txBody>
          <a:bodyPr>
            <a:normAutofit fontScale="77500" lnSpcReduction="20000"/>
          </a:bodyPr>
          <a:lstStyle/>
          <a:p>
            <a:r>
              <a:rPr lang="fr-FR" sz="3400" kern="100" dirty="0">
                <a:effectLst/>
                <a:latin typeface="Times New Roman" panose="02020603050405020304" pitchFamily="18" charset="0"/>
                <a:ea typeface="Aptos" panose="020B0004020202020204" pitchFamily="34" charset="0"/>
                <a:cs typeface="Times New Roman" panose="02020603050405020304" pitchFamily="18" charset="0"/>
              </a:rPr>
              <a:t>Cette pression temporelle sur les élèves exercée par les apprentissages ainsi programmés est sans aucun doute liée à une évolution majeure, située dans l’aval immédiat de l’école maternelle au sein du cursus scolaire : le CP. </a:t>
            </a:r>
          </a:p>
          <a:p>
            <a:r>
              <a:rPr lang="fr-FR" sz="3400" kern="100" dirty="0">
                <a:effectLst/>
                <a:latin typeface="Times New Roman" panose="02020603050405020304" pitchFamily="18" charset="0"/>
                <a:ea typeface="Aptos" panose="020B0004020202020204" pitchFamily="34" charset="0"/>
                <a:cs typeface="Times New Roman" panose="02020603050405020304" pitchFamily="18" charset="0"/>
              </a:rPr>
              <a:t>Celui-ci est l’objet d’évaluations nationales depuis quelques années, à l’entrée du CP. </a:t>
            </a:r>
          </a:p>
          <a:p>
            <a:r>
              <a:rPr lang="fr-FR" sz="3400" kern="100" dirty="0">
                <a:effectLst/>
                <a:latin typeface="Times New Roman" panose="02020603050405020304" pitchFamily="18" charset="0"/>
                <a:ea typeface="Aptos" panose="020B0004020202020204" pitchFamily="34" charset="0"/>
                <a:cs typeface="Times New Roman" panose="02020603050405020304" pitchFamily="18" charset="0"/>
              </a:rPr>
              <a:t>Avec l’importance prise par la mission propédeutique de l’école maternelle, le contenu de ces évaluations ne peut pas ne pas avoir des répercussions de plus en plus grandes sur les programmes de la maternelle. </a:t>
            </a:r>
          </a:p>
          <a:p>
            <a:r>
              <a:rPr lang="fr-FR" sz="3400" kern="100" dirty="0">
                <a:effectLst/>
                <a:latin typeface="Times New Roman" panose="02020603050405020304" pitchFamily="18" charset="0"/>
                <a:ea typeface="Aptos" panose="020B0004020202020204" pitchFamily="34" charset="0"/>
                <a:cs typeface="Times New Roman" panose="02020603050405020304" pitchFamily="18" charset="0"/>
              </a:rPr>
              <a:t>Les contenus proposés semblent en effet de plus en plus conçus pour préparer les élèves à ces évaluations et plus généralement aux apprentissages programmés au CP, les rendre prêts à les réussir.</a:t>
            </a:r>
          </a:p>
          <a:p>
            <a:endParaRPr lang="fr-FR" dirty="0"/>
          </a:p>
        </p:txBody>
      </p:sp>
    </p:spTree>
    <p:extLst>
      <p:ext uri="{BB962C8B-B14F-4D97-AF65-F5344CB8AC3E}">
        <p14:creationId xmlns:p14="http://schemas.microsoft.com/office/powerpoint/2010/main" val="33300008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1EB6880-EA0C-A06B-BC46-CC4E8326200B}"/>
              </a:ext>
            </a:extLst>
          </p:cNvPr>
          <p:cNvSpPr>
            <a:spLocks noGrp="1"/>
          </p:cNvSpPr>
          <p:nvPr>
            <p:ph type="title"/>
          </p:nvPr>
        </p:nvSpPr>
        <p:spPr/>
        <p:txBody>
          <a:bodyPr>
            <a:normAutofit/>
          </a:bodyPr>
          <a:lstStyle/>
          <a:p>
            <a:pPr algn="ctr"/>
            <a:r>
              <a:rPr lang="fr-FR" sz="3200" b="1" dirty="0">
                <a:latin typeface="Times New Roman" panose="02020603050405020304" pitchFamily="18" charset="0"/>
                <a:cs typeface="Times New Roman" panose="02020603050405020304" pitchFamily="18" charset="0"/>
              </a:rPr>
              <a:t>Une focale presque exclusive sur le programme de français</a:t>
            </a:r>
          </a:p>
        </p:txBody>
      </p:sp>
      <p:sp>
        <p:nvSpPr>
          <p:cNvPr id="3" name="Espace réservé du contenu 2">
            <a:extLst>
              <a:ext uri="{FF2B5EF4-FFF2-40B4-BE49-F238E27FC236}">
                <a16:creationId xmlns:a16="http://schemas.microsoft.com/office/drawing/2014/main" id="{7E19EF9F-DEEF-EADC-9474-8BAFD4B6C5C8}"/>
              </a:ext>
            </a:extLst>
          </p:cNvPr>
          <p:cNvSpPr>
            <a:spLocks noGrp="1"/>
          </p:cNvSpPr>
          <p:nvPr>
            <p:ph idx="1"/>
          </p:nvPr>
        </p:nvSpPr>
        <p:spPr>
          <a:xfrm>
            <a:off x="838200" y="3098840"/>
            <a:ext cx="10515600" cy="4351338"/>
          </a:xfrm>
        </p:spPr>
        <p:txBody>
          <a:bodyPr/>
          <a:lstStyle/>
          <a:p>
            <a:r>
              <a:rPr lang="fr-FR" sz="2400" kern="100" dirty="0">
                <a:effectLst/>
                <a:latin typeface="Times New Roman" panose="02020603050405020304" pitchFamily="18" charset="0"/>
                <a:ea typeface="Aptos" panose="020B0004020202020204" pitchFamily="34" charset="0"/>
                <a:cs typeface="Times New Roman" panose="02020603050405020304" pitchFamily="18" charset="0"/>
              </a:rPr>
              <a:t>Mais j’aurais pu faire à peu près les mêmes constats à propos du projet de programme de mathématiques, même s’ils auraient un peu moins tranché parce ce dernier projet donne à voir des évolutions moins marquées, en particulier sur le plan de la temporalité des apprentissages.</a:t>
            </a:r>
          </a:p>
          <a:p>
            <a:endParaRPr lang="fr-FR" dirty="0"/>
          </a:p>
        </p:txBody>
      </p:sp>
    </p:spTree>
    <p:extLst>
      <p:ext uri="{BB962C8B-B14F-4D97-AF65-F5344CB8AC3E}">
        <p14:creationId xmlns:p14="http://schemas.microsoft.com/office/powerpoint/2010/main" val="2129408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332F920-27E5-BB5C-89C3-BC47592AB5B5}"/>
              </a:ext>
            </a:extLst>
          </p:cNvPr>
          <p:cNvSpPr>
            <a:spLocks noGrp="1"/>
          </p:cNvSpPr>
          <p:nvPr>
            <p:ph type="title"/>
          </p:nvPr>
        </p:nvSpPr>
        <p:spPr/>
        <p:txBody>
          <a:bodyPr>
            <a:normAutofit/>
          </a:bodyPr>
          <a:lstStyle/>
          <a:p>
            <a:pPr algn="ctr"/>
            <a:r>
              <a:rPr lang="fr-FR" sz="3200" b="1" dirty="0"/>
              <a:t>Conclusion : une critique interne de ce projet de nouveaux programmes</a:t>
            </a:r>
          </a:p>
        </p:txBody>
      </p:sp>
      <p:sp>
        <p:nvSpPr>
          <p:cNvPr id="3" name="Espace réservé du contenu 2">
            <a:extLst>
              <a:ext uri="{FF2B5EF4-FFF2-40B4-BE49-F238E27FC236}">
                <a16:creationId xmlns:a16="http://schemas.microsoft.com/office/drawing/2014/main" id="{30BE202D-5768-55EB-A6B4-09DA015EC27B}"/>
              </a:ext>
            </a:extLst>
          </p:cNvPr>
          <p:cNvSpPr>
            <a:spLocks noGrp="1"/>
          </p:cNvSpPr>
          <p:nvPr>
            <p:ph idx="1"/>
          </p:nvPr>
        </p:nvSpPr>
        <p:spPr/>
        <p:txBody>
          <a:bodyPr/>
          <a:lstStyle/>
          <a:p>
            <a:r>
              <a:rPr lang="fr-FR" sz="2400" kern="100" dirty="0">
                <a:effectLst/>
                <a:latin typeface="Times New Roman" panose="02020603050405020304" pitchFamily="18" charset="0"/>
                <a:ea typeface="Aptos" panose="020B0004020202020204" pitchFamily="34" charset="0"/>
                <a:cs typeface="Times New Roman" panose="02020603050405020304" pitchFamily="18" charset="0"/>
              </a:rPr>
              <a:t>J’ai essayé de rester le plus objectif possible en tentant de rester neutre par rapport à ces évolutions, ce qui permet de mieux caractériser ce qui est nouveau dans ce programme. </a:t>
            </a:r>
          </a:p>
          <a:p>
            <a:r>
              <a:rPr lang="fr-FR" sz="2400" kern="100" dirty="0">
                <a:effectLst/>
                <a:latin typeface="Times New Roman" panose="02020603050405020304" pitchFamily="18" charset="0"/>
                <a:ea typeface="Aptos" panose="020B0004020202020204" pitchFamily="34" charset="0"/>
                <a:cs typeface="Times New Roman" panose="02020603050405020304" pitchFamily="18" charset="0"/>
              </a:rPr>
              <a:t>J’ai cherché à les évaluer à partir uniquement des critères mis en avant dans la plupart des programmes existant depuis la création des maternelles, en 1881.  </a:t>
            </a:r>
          </a:p>
          <a:p>
            <a:endParaRPr lang="fr-FR" dirty="0"/>
          </a:p>
        </p:txBody>
      </p:sp>
    </p:spTree>
    <p:extLst>
      <p:ext uri="{BB962C8B-B14F-4D97-AF65-F5344CB8AC3E}">
        <p14:creationId xmlns:p14="http://schemas.microsoft.com/office/powerpoint/2010/main" val="2875208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a:extLst>
              <a:ext uri="{FF2B5EF4-FFF2-40B4-BE49-F238E27FC236}">
                <a16:creationId xmlns:a16="http://schemas.microsoft.com/office/drawing/2014/main" id="{277D62D8-D316-4C21-E90E-5ED3A967EE2A}"/>
              </a:ext>
            </a:extLst>
          </p:cNvPr>
          <p:cNvSpPr>
            <a:spLocks noGrp="1"/>
          </p:cNvSpPr>
          <p:nvPr>
            <p:ph type="title"/>
          </p:nvPr>
        </p:nvSpPr>
        <p:spPr/>
        <p:txBody>
          <a:bodyPr>
            <a:normAutofit/>
          </a:bodyPr>
          <a:lstStyle/>
          <a:p>
            <a:pPr algn="ctr"/>
            <a:r>
              <a:rPr lang="fr-FR" sz="3200" b="1" kern="100" dirty="0">
                <a:effectLst/>
                <a:latin typeface="Times New Roman" panose="02020603050405020304" pitchFamily="18" charset="0"/>
                <a:ea typeface="Aptos" panose="020B0004020202020204" pitchFamily="34" charset="0"/>
                <a:cs typeface="Times New Roman" panose="02020603050405020304" pitchFamily="18" charset="0"/>
              </a:rPr>
              <a:t>Projet dans la continuité des programmes précédents, </a:t>
            </a:r>
            <a:br>
              <a:rPr lang="fr-FR" sz="3200" b="1" kern="100" dirty="0">
                <a:effectLst/>
                <a:latin typeface="Times New Roman" panose="02020603050405020304" pitchFamily="18" charset="0"/>
                <a:ea typeface="Aptos" panose="020B0004020202020204" pitchFamily="34" charset="0"/>
                <a:cs typeface="Times New Roman" panose="02020603050405020304" pitchFamily="18" charset="0"/>
              </a:rPr>
            </a:br>
            <a:r>
              <a:rPr lang="fr-FR" sz="3200" b="1" kern="100" dirty="0">
                <a:effectLst/>
                <a:latin typeface="Times New Roman" panose="02020603050405020304" pitchFamily="18" charset="0"/>
                <a:ea typeface="Aptos" panose="020B0004020202020204" pitchFamily="34" charset="0"/>
                <a:cs typeface="Times New Roman" panose="02020603050405020304" pitchFamily="18" charset="0"/>
              </a:rPr>
              <a:t>au sens où on retrouve les mêmes évolutions, </a:t>
            </a:r>
            <a:br>
              <a:rPr lang="fr-FR" sz="3200" b="1" kern="100" dirty="0">
                <a:effectLst/>
                <a:latin typeface="Times New Roman" panose="02020603050405020304" pitchFamily="18" charset="0"/>
                <a:ea typeface="Aptos" panose="020B0004020202020204" pitchFamily="34" charset="0"/>
                <a:cs typeface="Times New Roman" panose="02020603050405020304" pitchFamily="18" charset="0"/>
              </a:rPr>
            </a:br>
            <a:r>
              <a:rPr lang="fr-FR" sz="3200" b="1" kern="100" dirty="0">
                <a:effectLst/>
                <a:latin typeface="Times New Roman" panose="02020603050405020304" pitchFamily="18" charset="0"/>
                <a:ea typeface="Aptos" panose="020B0004020202020204" pitchFamily="34" charset="0"/>
                <a:cs typeface="Times New Roman" panose="02020603050405020304" pitchFamily="18" charset="0"/>
              </a:rPr>
              <a:t>même si de façon plus affirmée.</a:t>
            </a:r>
            <a:br>
              <a:rPr lang="fr-FR" sz="3200" b="1" kern="100" dirty="0">
                <a:effectLst/>
                <a:latin typeface="Times New Roman" panose="02020603050405020304" pitchFamily="18" charset="0"/>
                <a:ea typeface="Aptos" panose="020B0004020202020204" pitchFamily="34" charset="0"/>
                <a:cs typeface="Times New Roman" panose="02020603050405020304" pitchFamily="18" charset="0"/>
              </a:rPr>
            </a:br>
            <a:endParaRPr lang="fr-FR" sz="3200" b="1" dirty="0">
              <a:latin typeface="Times New Roman" panose="02020603050405020304" pitchFamily="18" charset="0"/>
              <a:cs typeface="Times New Roman" panose="02020603050405020304" pitchFamily="18" charset="0"/>
            </a:endParaRPr>
          </a:p>
        </p:txBody>
      </p:sp>
      <p:sp>
        <p:nvSpPr>
          <p:cNvPr id="7" name="Espace réservé du texte 6">
            <a:extLst>
              <a:ext uri="{FF2B5EF4-FFF2-40B4-BE49-F238E27FC236}">
                <a16:creationId xmlns:a16="http://schemas.microsoft.com/office/drawing/2014/main" id="{9DC7294A-3882-5187-1FB7-4504DD627A7E}"/>
              </a:ext>
            </a:extLst>
          </p:cNvPr>
          <p:cNvSpPr>
            <a:spLocks noGrp="1"/>
          </p:cNvSpPr>
          <p:nvPr>
            <p:ph type="body" idx="1"/>
          </p:nvPr>
        </p:nvSpPr>
        <p:spPr/>
        <p:txBody>
          <a:bodyPr/>
          <a:lstStyle/>
          <a:p>
            <a:endParaRPr lang="fr-FR"/>
          </a:p>
        </p:txBody>
      </p:sp>
    </p:spTree>
    <p:extLst>
      <p:ext uri="{BB962C8B-B14F-4D97-AF65-F5344CB8AC3E}">
        <p14:creationId xmlns:p14="http://schemas.microsoft.com/office/powerpoint/2010/main" val="34493211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242508F7-BD88-346A-EA37-CACCCABCDEB0}"/>
              </a:ext>
            </a:extLst>
          </p:cNvPr>
          <p:cNvSpPr>
            <a:spLocks noGrp="1"/>
          </p:cNvSpPr>
          <p:nvPr>
            <p:ph type="title"/>
          </p:nvPr>
        </p:nvSpPr>
        <p:spPr/>
        <p:txBody>
          <a:bodyPr/>
          <a:lstStyle/>
          <a:p>
            <a:pPr algn="ctr"/>
            <a:r>
              <a:rPr lang="fr-FR" sz="4000" b="1" dirty="0">
                <a:latin typeface="Times New Roman" panose="02020603050405020304" pitchFamily="18" charset="0"/>
                <a:cs typeface="Times New Roman" panose="02020603050405020304" pitchFamily="18" charset="0"/>
              </a:rPr>
              <a:t>I. Les évolutions des missions </a:t>
            </a:r>
            <a:br>
              <a:rPr lang="fr-FR" sz="4000" b="1" dirty="0">
                <a:latin typeface="Times New Roman" panose="02020603050405020304" pitchFamily="18" charset="0"/>
                <a:cs typeface="Times New Roman" panose="02020603050405020304" pitchFamily="18" charset="0"/>
              </a:rPr>
            </a:br>
            <a:r>
              <a:rPr lang="fr-FR" sz="4000" b="1" dirty="0">
                <a:latin typeface="Times New Roman" panose="02020603050405020304" pitchFamily="18" charset="0"/>
                <a:cs typeface="Times New Roman" panose="02020603050405020304" pitchFamily="18" charset="0"/>
              </a:rPr>
              <a:t>de l’école maternelle</a:t>
            </a:r>
          </a:p>
        </p:txBody>
      </p:sp>
      <p:sp>
        <p:nvSpPr>
          <p:cNvPr id="5" name="Espace réservé du texte 4">
            <a:extLst>
              <a:ext uri="{FF2B5EF4-FFF2-40B4-BE49-F238E27FC236}">
                <a16:creationId xmlns:a16="http://schemas.microsoft.com/office/drawing/2014/main" id="{B40B3606-2C48-2DA6-4CBA-FDF8790B24F8}"/>
              </a:ext>
            </a:extLst>
          </p:cNvPr>
          <p:cNvSpPr>
            <a:spLocks noGrp="1"/>
          </p:cNvSpPr>
          <p:nvPr>
            <p:ph type="body" idx="1"/>
          </p:nvPr>
        </p:nvSpPr>
        <p:spPr/>
        <p:txBody>
          <a:bodyPr/>
          <a:lstStyle/>
          <a:p>
            <a:endParaRPr lang="fr-FR"/>
          </a:p>
        </p:txBody>
      </p:sp>
    </p:spTree>
    <p:extLst>
      <p:ext uri="{BB962C8B-B14F-4D97-AF65-F5344CB8AC3E}">
        <p14:creationId xmlns:p14="http://schemas.microsoft.com/office/powerpoint/2010/main" val="41510485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09D10825-D782-9150-2FE1-B878CBDDAF56}"/>
              </a:ext>
            </a:extLst>
          </p:cNvPr>
          <p:cNvSpPr>
            <a:spLocks noGrp="1"/>
          </p:cNvSpPr>
          <p:nvPr>
            <p:ph type="title"/>
          </p:nvPr>
        </p:nvSpPr>
        <p:spPr/>
        <p:txBody>
          <a:bodyPr>
            <a:normAutofit/>
          </a:bodyPr>
          <a:lstStyle/>
          <a:p>
            <a:r>
              <a:rPr lang="fr-FR" sz="3200" b="1" dirty="0">
                <a:effectLst/>
                <a:latin typeface="Times New Roman" panose="02020603050405020304" pitchFamily="18" charset="0"/>
                <a:ea typeface="Aptos" panose="020B0004020202020204" pitchFamily="34" charset="0"/>
                <a:cs typeface="Times New Roman" panose="02020603050405020304" pitchFamily="18" charset="0"/>
              </a:rPr>
              <a:t>« Scolarisation » de l’école maternelle de plus en plus accentuée </a:t>
            </a:r>
            <a:r>
              <a:rPr lang="fr-FR" sz="3200" b="1" dirty="0">
                <a:effectLst/>
                <a:latin typeface="Times New Roman" panose="02020603050405020304" pitchFamily="18" charset="0"/>
                <a:cs typeface="Times New Roman" panose="02020603050405020304" pitchFamily="18" charset="0"/>
              </a:rPr>
              <a:t> </a:t>
            </a:r>
            <a:endParaRPr lang="fr-FR" sz="3200" b="1" dirty="0">
              <a:latin typeface="Times New Roman" panose="02020603050405020304" pitchFamily="18" charset="0"/>
              <a:cs typeface="Times New Roman" panose="02020603050405020304" pitchFamily="18" charset="0"/>
            </a:endParaRPr>
          </a:p>
        </p:txBody>
      </p:sp>
      <p:sp>
        <p:nvSpPr>
          <p:cNvPr id="5" name="Espace réservé du contenu 4">
            <a:extLst>
              <a:ext uri="{FF2B5EF4-FFF2-40B4-BE49-F238E27FC236}">
                <a16:creationId xmlns:a16="http://schemas.microsoft.com/office/drawing/2014/main" id="{D686CBED-FC6D-445B-B32F-D91F10285F75}"/>
              </a:ext>
            </a:extLst>
          </p:cNvPr>
          <p:cNvSpPr>
            <a:spLocks noGrp="1"/>
          </p:cNvSpPr>
          <p:nvPr>
            <p:ph idx="1"/>
          </p:nvPr>
        </p:nvSpPr>
        <p:spPr>
          <a:xfrm>
            <a:off x="838200" y="1825624"/>
            <a:ext cx="10515600" cy="5032375"/>
          </a:xfrm>
        </p:spPr>
        <p:txBody>
          <a:bodyPr>
            <a:normAutofit/>
          </a:bodyPr>
          <a:lstStyle/>
          <a:p>
            <a:pPr algn="just"/>
            <a:r>
              <a:rPr lang="fr-FR" sz="2600" kern="100" dirty="0">
                <a:effectLst/>
                <a:latin typeface="Times New Roman" panose="02020603050405020304" pitchFamily="18" charset="0"/>
                <a:ea typeface="Aptos" panose="020B0004020202020204" pitchFamily="34" charset="0"/>
                <a:cs typeface="Times New Roman" panose="02020603050405020304" pitchFamily="18" charset="0"/>
              </a:rPr>
              <a:t>La dimension scolaire est référée à l’école telle qu’elle est durant la suite du cursus scolaire </a:t>
            </a:r>
          </a:p>
          <a:p>
            <a:pPr algn="just"/>
            <a:r>
              <a:rPr lang="fr-FR" sz="2600" kern="100" dirty="0">
                <a:effectLst/>
                <a:latin typeface="Times New Roman" panose="02020603050405020304" pitchFamily="18" charset="0"/>
                <a:ea typeface="Aptos" panose="020B0004020202020204" pitchFamily="34" charset="0"/>
                <a:cs typeface="Times New Roman" panose="02020603050405020304" pitchFamily="18" charset="0"/>
              </a:rPr>
              <a:t>Elle est plus affirmée dans ce projet de nouveau programme que dans les précédents programmes. </a:t>
            </a:r>
          </a:p>
          <a:p>
            <a:pPr algn="just"/>
            <a:r>
              <a:rPr lang="fr-FR" sz="2600" kern="100" dirty="0">
                <a:effectLst/>
                <a:latin typeface="Times New Roman" panose="02020603050405020304" pitchFamily="18" charset="0"/>
                <a:ea typeface="Aptos" panose="020B0004020202020204" pitchFamily="34" charset="0"/>
                <a:cs typeface="Times New Roman" panose="02020603050405020304" pitchFamily="18" charset="0"/>
              </a:rPr>
              <a:t>Le plus évident de cette évolution : pour la première fois dans les programmes de maternelle, on parle de français comme d’une discipline à enseigner (il est même question d’une « première découverte de la grammaire »), alors qu’avant on parlait de l’enseignement du langage, qui était un des 5 domaines d’apprentissage (les domaines d’apprentissage ne correspondaient pas strictement aux disciplines scolaires, telles qu’elles apparaissent durant la suite de la scolarité).</a:t>
            </a:r>
          </a:p>
          <a:p>
            <a:endParaRPr lang="fr-FR" dirty="0"/>
          </a:p>
        </p:txBody>
      </p:sp>
    </p:spTree>
    <p:extLst>
      <p:ext uri="{BB962C8B-B14F-4D97-AF65-F5344CB8AC3E}">
        <p14:creationId xmlns:p14="http://schemas.microsoft.com/office/powerpoint/2010/main" val="17666253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88A7AA-C17F-5212-2108-8238C9568025}"/>
              </a:ext>
            </a:extLst>
          </p:cNvPr>
          <p:cNvSpPr>
            <a:spLocks noGrp="1"/>
          </p:cNvSpPr>
          <p:nvPr>
            <p:ph type="title"/>
          </p:nvPr>
        </p:nvSpPr>
        <p:spPr/>
        <p:txBody>
          <a:bodyPr>
            <a:noAutofit/>
          </a:bodyPr>
          <a:lstStyle/>
          <a:p>
            <a:pPr algn="ctr"/>
            <a:r>
              <a:rPr lang="fr-FR" sz="3200" b="1" dirty="0">
                <a:latin typeface="Times New Roman" panose="02020603050405020304" pitchFamily="18" charset="0"/>
                <a:ea typeface="Aptos" panose="020B0004020202020204" pitchFamily="34" charset="0"/>
                <a:cs typeface="Times New Roman" panose="02020603050405020304" pitchFamily="18" charset="0"/>
              </a:rPr>
              <a:t>L</a:t>
            </a:r>
            <a:r>
              <a:rPr lang="fr-FR" sz="3200" b="1" dirty="0">
                <a:effectLst/>
                <a:latin typeface="Times New Roman" panose="02020603050405020304" pitchFamily="18" charset="0"/>
                <a:ea typeface="Aptos" panose="020B0004020202020204" pitchFamily="34" charset="0"/>
                <a:cs typeface="Times New Roman" panose="02020603050405020304" pitchFamily="18" charset="0"/>
              </a:rPr>
              <a:t>a montée incessante d’une des missions historiques de l’école maternelle (qui a été de nouveau mise en avant à partir des années 1970) : sa mission propédeutique</a:t>
            </a:r>
            <a:r>
              <a:rPr lang="fr-FR" sz="3200" b="1" dirty="0">
                <a:effectLst/>
                <a:latin typeface="Times New Roman" panose="02020603050405020304" pitchFamily="18" charset="0"/>
                <a:cs typeface="Times New Roman" panose="02020603050405020304" pitchFamily="18" charset="0"/>
              </a:rPr>
              <a:t> </a:t>
            </a:r>
            <a:endParaRPr lang="fr-FR" sz="3200" b="1" dirty="0">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06624233-5D00-E5F9-951E-F2A2FA13BBA9}"/>
              </a:ext>
            </a:extLst>
          </p:cNvPr>
          <p:cNvSpPr>
            <a:spLocks noGrp="1"/>
          </p:cNvSpPr>
          <p:nvPr>
            <p:ph idx="1"/>
          </p:nvPr>
        </p:nvSpPr>
        <p:spPr>
          <a:xfrm>
            <a:off x="838200" y="1825624"/>
            <a:ext cx="10515600" cy="4789779"/>
          </a:xfrm>
        </p:spPr>
        <p:txBody>
          <a:bodyPr>
            <a:normAutofit fontScale="92500" lnSpcReduction="10000"/>
          </a:bodyPr>
          <a:lstStyle/>
          <a:p>
            <a:pPr algn="just"/>
            <a:r>
              <a:rPr lang="fr-FR" sz="2600" dirty="0">
                <a:solidFill>
                  <a:srgbClr val="000000"/>
                </a:solidFill>
                <a:highlight>
                  <a:srgbClr val="FFFFFF"/>
                </a:highlight>
                <a:latin typeface="Times New Roman" panose="02020603050405020304" pitchFamily="18" charset="0"/>
                <a:ea typeface="Times New Roman" panose="02020603050405020304" pitchFamily="18" charset="0"/>
              </a:rPr>
              <a:t>C’est à dire</a:t>
            </a:r>
            <a:r>
              <a:rPr lang="fr-FR" sz="2600" dirty="0">
                <a:solidFill>
                  <a:srgbClr val="000000"/>
                </a:solidFill>
                <a:effectLst/>
                <a:highlight>
                  <a:srgbClr val="FFFFFF"/>
                </a:highlight>
                <a:latin typeface="Times New Roman" panose="02020603050405020304" pitchFamily="18" charset="0"/>
                <a:ea typeface="Times New Roman" panose="02020603050405020304" pitchFamily="18" charset="0"/>
              </a:rPr>
              <a:t> préparer les élèves à réussir les apprentissages programmés à partir du CP, et ainsi tenter de contribuer à la réduction de l’échec scolaire. </a:t>
            </a:r>
          </a:p>
          <a:p>
            <a:pPr algn="just"/>
            <a:r>
              <a:rPr lang="fr-FR" sz="2600" dirty="0">
                <a:solidFill>
                  <a:srgbClr val="000000"/>
                </a:solidFill>
                <a:effectLst/>
                <a:highlight>
                  <a:srgbClr val="FFFFFF"/>
                </a:highlight>
                <a:latin typeface="Times New Roman" panose="02020603050405020304" pitchFamily="18" charset="0"/>
                <a:ea typeface="Times New Roman" panose="02020603050405020304" pitchFamily="18" charset="0"/>
              </a:rPr>
              <a:t>Cela est réaffirmé ici, mais comme jamais auparavant. </a:t>
            </a:r>
          </a:p>
          <a:p>
            <a:pPr algn="just"/>
            <a:r>
              <a:rPr lang="fr-FR" sz="2600" dirty="0">
                <a:solidFill>
                  <a:srgbClr val="000000"/>
                </a:solidFill>
                <a:effectLst/>
                <a:highlight>
                  <a:srgbClr val="FFFFFF"/>
                </a:highlight>
                <a:latin typeface="Times New Roman" panose="02020603050405020304" pitchFamily="18" charset="0"/>
                <a:ea typeface="Times New Roman" panose="02020603050405020304" pitchFamily="18" charset="0"/>
              </a:rPr>
              <a:t>On le retrouve par exemple dans les titres donnés à deux des trois parties du programme de français : passer de l’oral à l’écrit : se préparer à apprendre à lire/écrire </a:t>
            </a:r>
          </a:p>
          <a:p>
            <a:pPr algn="just"/>
            <a:r>
              <a:rPr lang="fr-FR" sz="2600" dirty="0">
                <a:solidFill>
                  <a:srgbClr val="000000"/>
                </a:solidFill>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O</a:t>
            </a:r>
            <a:r>
              <a:rPr lang="fr-FR" sz="260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u ce qui est écrit dans la première phrase  du préambule du projet de programme de français : « L’</a:t>
            </a:r>
            <a:r>
              <a:rPr lang="fr-FR" sz="2600" dirty="0" err="1">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école</a:t>
            </a:r>
            <a:r>
              <a:rPr lang="fr-FR" sz="260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maternelle a pour mission de permettre une </a:t>
            </a:r>
            <a:r>
              <a:rPr lang="fr-FR" sz="2600" dirty="0" err="1">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première</a:t>
            </a:r>
            <a:r>
              <a:rPr lang="fr-FR" sz="260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scolarisation </a:t>
            </a:r>
            <a:r>
              <a:rPr lang="fr-FR" sz="2600" dirty="0" err="1">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réussie</a:t>
            </a:r>
            <a:r>
              <a:rPr lang="fr-FR" sz="260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et de </a:t>
            </a:r>
            <a:r>
              <a:rPr lang="fr-FR" sz="2600" dirty="0" err="1">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sécuriser</a:t>
            </a:r>
            <a:r>
              <a:rPr lang="fr-FR" sz="260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par des savoirs et </a:t>
            </a:r>
            <a:r>
              <a:rPr lang="fr-FR" sz="2600" dirty="0" err="1">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savoir-être</a:t>
            </a:r>
            <a:r>
              <a:rPr lang="fr-FR" sz="260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la </a:t>
            </a:r>
            <a:r>
              <a:rPr lang="fr-FR" sz="2600" dirty="0" err="1">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réussite</a:t>
            </a:r>
            <a:r>
              <a:rPr lang="fr-FR" sz="260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scolaire </a:t>
            </a:r>
            <a:r>
              <a:rPr lang="fr-FR" sz="2600" dirty="0" err="1">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ultérieure</a:t>
            </a:r>
            <a:r>
              <a:rPr lang="fr-FR" sz="260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 </a:t>
            </a:r>
          </a:p>
          <a:p>
            <a:pPr algn="just"/>
            <a:r>
              <a:rPr lang="fr-FR" sz="2600" dirty="0">
                <a:solidFill>
                  <a:srgbClr val="000000"/>
                </a:solidFill>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Ou encore : </a:t>
            </a:r>
            <a:r>
              <a:rPr lang="fr-FR" sz="260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L’</a:t>
            </a:r>
            <a:r>
              <a:rPr lang="fr-FR" sz="2600" dirty="0" err="1">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école</a:t>
            </a:r>
            <a:r>
              <a:rPr lang="fr-FR" sz="260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maternelle doit </a:t>
            </a:r>
            <a:r>
              <a:rPr lang="fr-FR" sz="2600" dirty="0" err="1">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développer</a:t>
            </a:r>
            <a:r>
              <a:rPr lang="fr-FR" sz="260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des </a:t>
            </a:r>
            <a:r>
              <a:rPr lang="fr-FR" sz="2600" dirty="0" err="1">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habiletés</a:t>
            </a:r>
            <a:r>
              <a:rPr lang="fr-FR" sz="260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fr-FR" sz="2600" dirty="0" err="1">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langagières</a:t>
            </a:r>
            <a:r>
              <a:rPr lang="fr-FR" sz="260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et cognitives chez les </a:t>
            </a:r>
            <a:r>
              <a:rPr lang="fr-FR" sz="2600" dirty="0" err="1">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élèves</a:t>
            </a:r>
            <a:r>
              <a:rPr lang="fr-FR" sz="260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pour qu’ils entrent efficacement dans l’apprentissage de la lecture et de l’</a:t>
            </a:r>
            <a:r>
              <a:rPr lang="fr-FR" sz="2600" dirty="0" err="1">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écriture</a:t>
            </a:r>
            <a:r>
              <a:rPr lang="fr-FR" sz="260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au cours </a:t>
            </a:r>
            <a:r>
              <a:rPr lang="fr-FR" sz="2600" dirty="0" err="1">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préparatoire</a:t>
            </a:r>
            <a:r>
              <a:rPr lang="fr-FR" sz="260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endParaRPr lang="fr-FR" sz="2600" dirty="0">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endParaRPr>
          </a:p>
          <a:p>
            <a:endParaRPr lang="fr-FR" dirty="0"/>
          </a:p>
        </p:txBody>
      </p:sp>
    </p:spTree>
    <p:extLst>
      <p:ext uri="{BB962C8B-B14F-4D97-AF65-F5344CB8AC3E}">
        <p14:creationId xmlns:p14="http://schemas.microsoft.com/office/powerpoint/2010/main" val="14182423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329E6EA-E21D-28BA-EF5B-1132A52AD2D4}"/>
              </a:ext>
            </a:extLst>
          </p:cNvPr>
          <p:cNvSpPr>
            <a:spLocks noGrp="1"/>
          </p:cNvSpPr>
          <p:nvPr>
            <p:ph type="title"/>
          </p:nvPr>
        </p:nvSpPr>
        <p:spPr/>
        <p:txBody>
          <a:bodyPr>
            <a:normAutofit/>
          </a:bodyPr>
          <a:lstStyle/>
          <a:p>
            <a:pPr algn="ctr"/>
            <a:r>
              <a:rPr lang="fr-FR" sz="3200" b="1" kern="100" dirty="0">
                <a:effectLst/>
                <a:latin typeface="Times New Roman" panose="02020603050405020304" pitchFamily="18" charset="0"/>
                <a:ea typeface="Aptos" panose="020B0004020202020204" pitchFamily="34" charset="0"/>
                <a:cs typeface="Times New Roman" panose="02020603050405020304" pitchFamily="18" charset="0"/>
              </a:rPr>
              <a:t>Autre évolution conjointe qu’on retrouve dans ce projet de nouveau programme</a:t>
            </a:r>
            <a:endParaRPr lang="fr-FR" sz="3200" b="1" dirty="0">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6AD52492-A909-708A-E1A0-DB27C609F198}"/>
              </a:ext>
            </a:extLst>
          </p:cNvPr>
          <p:cNvSpPr>
            <a:spLocks noGrp="1"/>
          </p:cNvSpPr>
          <p:nvPr>
            <p:ph idx="1"/>
          </p:nvPr>
        </p:nvSpPr>
        <p:spPr/>
        <p:txBody>
          <a:bodyPr>
            <a:normAutofit/>
          </a:bodyPr>
          <a:lstStyle/>
          <a:p>
            <a:r>
              <a:rPr lang="fr-FR" sz="2400" kern="100" dirty="0">
                <a:latin typeface="Times New Roman" panose="02020603050405020304" pitchFamily="18" charset="0"/>
                <a:ea typeface="Aptos" panose="020B0004020202020204" pitchFamily="34" charset="0"/>
                <a:cs typeface="Times New Roman" panose="02020603050405020304" pitchFamily="18" charset="0"/>
              </a:rPr>
              <a:t>C</a:t>
            </a:r>
            <a:r>
              <a:rPr lang="fr-FR" sz="2400" kern="100" dirty="0">
                <a:effectLst/>
                <a:latin typeface="Times New Roman" panose="02020603050405020304" pitchFamily="18" charset="0"/>
                <a:ea typeface="Aptos" panose="020B0004020202020204" pitchFamily="34" charset="0"/>
                <a:cs typeface="Times New Roman" panose="02020603050405020304" pitchFamily="18" charset="0"/>
              </a:rPr>
              <a:t>ela se fait au détriment notamment d’une des autres missions historiques de l’école maternelle : accompagner le développement de l’enfant en favorisant son libre épanouissement. </a:t>
            </a:r>
          </a:p>
          <a:p>
            <a:r>
              <a:rPr lang="fr-FR" sz="2400" kern="100" dirty="0">
                <a:effectLst/>
                <a:latin typeface="Times New Roman" panose="02020603050405020304" pitchFamily="18" charset="0"/>
                <a:ea typeface="Aptos" panose="020B0004020202020204" pitchFamily="34" charset="0"/>
                <a:cs typeface="Times New Roman" panose="02020603050405020304" pitchFamily="18" charset="0"/>
              </a:rPr>
              <a:t>D’ailleurs on ne parle presque plus que d’élèves, presque pas d’enfants (9 occurrences du mot « enfant » dans la partie français contre 53 utilisations du mot « élève »)</a:t>
            </a:r>
            <a:br>
              <a:rPr lang="fr-FR" sz="2400" kern="100" dirty="0">
                <a:effectLst/>
                <a:latin typeface="Times New Roman" panose="02020603050405020304" pitchFamily="18" charset="0"/>
                <a:ea typeface="Aptos" panose="020B0004020202020204" pitchFamily="34" charset="0"/>
                <a:cs typeface="Times New Roman" panose="02020603050405020304" pitchFamily="18" charset="0"/>
              </a:rPr>
            </a:b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224422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F3DCF2-CAEC-EC44-A060-EE9D3B74750A}"/>
              </a:ext>
            </a:extLst>
          </p:cNvPr>
          <p:cNvSpPr>
            <a:spLocks noGrp="1"/>
          </p:cNvSpPr>
          <p:nvPr>
            <p:ph type="title"/>
          </p:nvPr>
        </p:nvSpPr>
        <p:spPr>
          <a:xfrm>
            <a:off x="0" y="2111197"/>
            <a:ext cx="2486891" cy="1325563"/>
          </a:xfrm>
        </p:spPr>
        <p:txBody>
          <a:bodyPr>
            <a:noAutofit/>
          </a:bodyPr>
          <a:lstStyle/>
          <a:p>
            <a:r>
              <a:rPr lang="fr-FR" sz="2400" b="1" dirty="0">
                <a:latin typeface="Times New Roman" panose="02020603050405020304" pitchFamily="18" charset="0"/>
                <a:cs typeface="Times New Roman" panose="02020603050405020304" pitchFamily="18" charset="0"/>
              </a:rPr>
              <a:t>Le dernier programme (2021), une rupture</a:t>
            </a:r>
            <a:br>
              <a:rPr lang="fr-FR" sz="2400" b="1" dirty="0">
                <a:latin typeface="Times New Roman" panose="02020603050405020304" pitchFamily="18" charset="0"/>
                <a:cs typeface="Times New Roman" panose="02020603050405020304" pitchFamily="18" charset="0"/>
              </a:rPr>
            </a:br>
            <a:r>
              <a:rPr lang="fr-FR" sz="2400" b="1" dirty="0">
                <a:latin typeface="Times New Roman" panose="02020603050405020304" pitchFamily="18" charset="0"/>
                <a:cs typeface="Times New Roman" panose="02020603050405020304" pitchFamily="18" charset="0"/>
              </a:rPr>
              <a:t>par rapport à celui de 2015… ou les précédents programmes ? </a:t>
            </a:r>
          </a:p>
        </p:txBody>
      </p:sp>
      <p:sp>
        <p:nvSpPr>
          <p:cNvPr id="8" name="Rectangle 1">
            <a:extLst>
              <a:ext uri="{FF2B5EF4-FFF2-40B4-BE49-F238E27FC236}">
                <a16:creationId xmlns:a16="http://schemas.microsoft.com/office/drawing/2014/main" id="{F22B8465-C650-6840-942E-723E84E375FC}"/>
              </a:ext>
            </a:extLst>
          </p:cNvPr>
          <p:cNvSpPr>
            <a:spLocks noChangeArrowheads="1"/>
          </p:cNvSpPr>
          <p:nvPr/>
        </p:nvSpPr>
        <p:spPr bwMode="auto">
          <a:xfrm>
            <a:off x="1759857" y="634563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1" i="0" u="none" strike="noStrike" cap="none" normalizeH="0" baseline="0" dirty="0">
                <a:ln>
                  <a:noFill/>
                </a:ln>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Tableau 1 : Evolutions terminologiques dans les programmes de l’école </a:t>
            </a:r>
            <a:r>
              <a:rPr kumimoji="0" lang="fr-FR" altLang="fr-FR" sz="12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maternelle entre 1908 et 2015</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6" name="Rectangle 1">
            <a:extLst>
              <a:ext uri="{FF2B5EF4-FFF2-40B4-BE49-F238E27FC236}">
                <a16:creationId xmlns:a16="http://schemas.microsoft.com/office/drawing/2014/main" id="{57B884E4-3366-B844-B2BE-04FA48CD2E99}"/>
              </a:ext>
            </a:extLst>
          </p:cNvPr>
          <p:cNvSpPr>
            <a:spLocks noChangeArrowheads="1"/>
          </p:cNvSpPr>
          <p:nvPr/>
        </p:nvSpPr>
        <p:spPr bwMode="auto">
          <a:xfrm>
            <a:off x="-3332783" y="71373"/>
            <a:ext cx="16562031"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Tableau 1 : Evolutions terminologiques dans</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graphicFrame>
        <p:nvGraphicFramePr>
          <p:cNvPr id="11" name="Espace réservé du contenu 10">
            <a:extLst>
              <a:ext uri="{FF2B5EF4-FFF2-40B4-BE49-F238E27FC236}">
                <a16:creationId xmlns:a16="http://schemas.microsoft.com/office/drawing/2014/main" id="{17C71AFA-D501-474E-8317-F05CE436C11A}"/>
              </a:ext>
            </a:extLst>
          </p:cNvPr>
          <p:cNvGraphicFramePr>
            <a:graphicFrameLocks noGrp="1"/>
          </p:cNvGraphicFramePr>
          <p:nvPr>
            <p:ph idx="1"/>
          </p:nvPr>
        </p:nvGraphicFramePr>
        <p:xfrm>
          <a:off x="2360819" y="15518"/>
          <a:ext cx="9526382" cy="6842485"/>
        </p:xfrm>
        <a:graphic>
          <a:graphicData uri="http://schemas.openxmlformats.org/drawingml/2006/table">
            <a:tbl>
              <a:tblPr firstRow="1" firstCol="1" bandRow="1">
                <a:tableStyleId>{5C22544A-7EE6-4342-B048-85BDC9FD1C3A}</a:tableStyleId>
              </a:tblPr>
              <a:tblGrid>
                <a:gridCol w="2854649">
                  <a:extLst>
                    <a:ext uri="{9D8B030D-6E8A-4147-A177-3AD203B41FA5}">
                      <a16:colId xmlns:a16="http://schemas.microsoft.com/office/drawing/2014/main" val="3743423552"/>
                    </a:ext>
                  </a:extLst>
                </a:gridCol>
                <a:gridCol w="952830">
                  <a:extLst>
                    <a:ext uri="{9D8B030D-6E8A-4147-A177-3AD203B41FA5}">
                      <a16:colId xmlns:a16="http://schemas.microsoft.com/office/drawing/2014/main" val="881055752"/>
                    </a:ext>
                  </a:extLst>
                </a:gridCol>
                <a:gridCol w="817398">
                  <a:extLst>
                    <a:ext uri="{9D8B030D-6E8A-4147-A177-3AD203B41FA5}">
                      <a16:colId xmlns:a16="http://schemas.microsoft.com/office/drawing/2014/main" val="1607108920"/>
                    </a:ext>
                  </a:extLst>
                </a:gridCol>
                <a:gridCol w="816437">
                  <a:extLst>
                    <a:ext uri="{9D8B030D-6E8A-4147-A177-3AD203B41FA5}">
                      <a16:colId xmlns:a16="http://schemas.microsoft.com/office/drawing/2014/main" val="222473257"/>
                    </a:ext>
                  </a:extLst>
                </a:gridCol>
                <a:gridCol w="817398">
                  <a:extLst>
                    <a:ext uri="{9D8B030D-6E8A-4147-A177-3AD203B41FA5}">
                      <a16:colId xmlns:a16="http://schemas.microsoft.com/office/drawing/2014/main" val="928902186"/>
                    </a:ext>
                  </a:extLst>
                </a:gridCol>
                <a:gridCol w="816437">
                  <a:extLst>
                    <a:ext uri="{9D8B030D-6E8A-4147-A177-3AD203B41FA5}">
                      <a16:colId xmlns:a16="http://schemas.microsoft.com/office/drawing/2014/main" val="4115214824"/>
                    </a:ext>
                  </a:extLst>
                </a:gridCol>
                <a:gridCol w="817398">
                  <a:extLst>
                    <a:ext uri="{9D8B030D-6E8A-4147-A177-3AD203B41FA5}">
                      <a16:colId xmlns:a16="http://schemas.microsoft.com/office/drawing/2014/main" val="1821055411"/>
                    </a:ext>
                  </a:extLst>
                </a:gridCol>
                <a:gridCol w="816437">
                  <a:extLst>
                    <a:ext uri="{9D8B030D-6E8A-4147-A177-3AD203B41FA5}">
                      <a16:colId xmlns:a16="http://schemas.microsoft.com/office/drawing/2014/main" val="3293256940"/>
                    </a:ext>
                  </a:extLst>
                </a:gridCol>
                <a:gridCol w="817398">
                  <a:extLst>
                    <a:ext uri="{9D8B030D-6E8A-4147-A177-3AD203B41FA5}">
                      <a16:colId xmlns:a16="http://schemas.microsoft.com/office/drawing/2014/main" val="2727808220"/>
                    </a:ext>
                  </a:extLst>
                </a:gridCol>
              </a:tblGrid>
              <a:tr h="318347">
                <a:tc>
                  <a:txBody>
                    <a:bodyPr/>
                    <a:lstStyle/>
                    <a:p>
                      <a:r>
                        <a:rPr lang="fr-FR" sz="1100">
                          <a:effectLst/>
                        </a:rPr>
                        <a:t> </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100">
                          <a:effectLst/>
                        </a:rPr>
                        <a:t>1908</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100">
                          <a:effectLst/>
                        </a:rPr>
                        <a:t>1977</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100">
                          <a:effectLst/>
                        </a:rPr>
                        <a:t>1986</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100">
                          <a:effectLst/>
                        </a:rPr>
                        <a:t>1995</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100">
                          <a:effectLst/>
                        </a:rPr>
                        <a:t>2002</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100">
                          <a:effectLst/>
                        </a:rPr>
                        <a:t>2008</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100">
                          <a:effectLst/>
                        </a:rPr>
                        <a:t>2015</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100">
                          <a:effectLst/>
                        </a:rPr>
                        <a:t>2021</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36798027"/>
                  </a:ext>
                </a:extLst>
              </a:tr>
              <a:tr h="382017">
                <a:tc>
                  <a:txBody>
                    <a:bodyPr/>
                    <a:lstStyle/>
                    <a:p>
                      <a:r>
                        <a:rPr lang="fr-FR" sz="800">
                          <a:effectLst/>
                        </a:rPr>
                        <a:t>Nombre total de mots contenus dans les programmes</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100">
                          <a:effectLst/>
                        </a:rPr>
                        <a:t>1879</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100">
                          <a:effectLst/>
                        </a:rPr>
                        <a:t>14387</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100">
                          <a:effectLst/>
                        </a:rPr>
                        <a:t>7008</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100">
                          <a:effectLst/>
                        </a:rPr>
                        <a:t>7545</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100">
                          <a:effectLst/>
                        </a:rPr>
                        <a:t>26649</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100">
                          <a:effectLst/>
                        </a:rPr>
                        <a:t>4910</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100">
                          <a:effectLst/>
                        </a:rPr>
                        <a:t>14161</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100">
                          <a:effectLst/>
                        </a:rPr>
                        <a:t>16120</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0610504"/>
                  </a:ext>
                </a:extLst>
              </a:tr>
              <a:tr h="332275">
                <a:tc>
                  <a:txBody>
                    <a:bodyPr/>
                    <a:lstStyle/>
                    <a:p>
                      <a:r>
                        <a:rPr lang="fr-FR" sz="1000">
                          <a:effectLst/>
                        </a:rPr>
                        <a:t>Activité Occ.</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000">
                          <a:effectLst/>
                        </a:rPr>
                        <a:t>1</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000">
                          <a:effectLst/>
                        </a:rPr>
                        <a:t>46</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000">
                          <a:effectLst/>
                        </a:rPr>
                        <a:t>56</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000" dirty="0">
                          <a:effectLst/>
                        </a:rPr>
                        <a:t>67</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000">
                          <a:effectLst/>
                        </a:rPr>
                        <a:t>230</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000">
                          <a:effectLst/>
                        </a:rPr>
                        <a:t>36</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000">
                          <a:effectLst/>
                        </a:rPr>
                        <a:t>60</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000" dirty="0">
                          <a:effectLst/>
                        </a:rPr>
                        <a:t>75</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33775211"/>
                  </a:ext>
                </a:extLst>
              </a:tr>
              <a:tr h="332275">
                <a:tc>
                  <a:txBody>
                    <a:bodyPr/>
                    <a:lstStyle/>
                    <a:p>
                      <a:r>
                        <a:rPr lang="fr-FR" sz="1000">
                          <a:effectLst/>
                        </a:rPr>
                        <a:t>Activité Fréq.</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000">
                          <a:effectLst/>
                        </a:rPr>
                        <a:t>5. 10</a:t>
                      </a:r>
                      <a:r>
                        <a:rPr lang="fr-FR" sz="1000" baseline="30000">
                          <a:effectLs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000">
                          <a:effectLst/>
                        </a:rPr>
                        <a:t>32.10</a:t>
                      </a:r>
                      <a:r>
                        <a:rPr lang="fr-FR" sz="1000" baseline="30000">
                          <a:effectLs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000">
                          <a:effectLst/>
                        </a:rPr>
                        <a:t>80.10</a:t>
                      </a:r>
                      <a:r>
                        <a:rPr lang="fr-FR" sz="1000" baseline="30000">
                          <a:effectLs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000">
                          <a:effectLst/>
                        </a:rPr>
                        <a:t>89.10</a:t>
                      </a:r>
                      <a:r>
                        <a:rPr lang="fr-FR" sz="1000" baseline="30000">
                          <a:effectLs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000">
                          <a:effectLst/>
                        </a:rPr>
                        <a:t>86.10</a:t>
                      </a:r>
                      <a:r>
                        <a:rPr lang="fr-FR" sz="1000" baseline="30000">
                          <a:effectLs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900">
                          <a:effectLst/>
                        </a:rPr>
                        <a:t>73.10</a:t>
                      </a:r>
                      <a:r>
                        <a:rPr lang="fr-FR" sz="900" baseline="30000">
                          <a:effectLs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000">
                          <a:effectLst/>
                          <a:highlight>
                            <a:srgbClr val="FFFF00"/>
                          </a:highlight>
                        </a:rPr>
                        <a:t>42.10</a:t>
                      </a:r>
                      <a:r>
                        <a:rPr lang="fr-FR" sz="1000" baseline="30000">
                          <a:effectLst/>
                          <a:highlight>
                            <a:srgbClr val="FFFF00"/>
                          </a:highligh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000">
                          <a:effectLst/>
                        </a:rPr>
                        <a:t>47.10-</a:t>
                      </a:r>
                      <a:r>
                        <a:rPr lang="fr-FR" sz="1000" baseline="30000">
                          <a:effectLs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10623690"/>
                  </a:ext>
                </a:extLst>
              </a:tr>
              <a:tr h="324316">
                <a:tc>
                  <a:txBody>
                    <a:bodyPr/>
                    <a:lstStyle/>
                    <a:p>
                      <a:r>
                        <a:rPr lang="fr-FR" sz="1100">
                          <a:effectLst/>
                        </a:rPr>
                        <a:t>Jeu Occ.</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100">
                          <a:effectLst/>
                        </a:rPr>
                        <a:t>24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100">
                          <a:effectLst/>
                        </a:rPr>
                        <a:t>32</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100">
                          <a:effectLst/>
                        </a:rPr>
                        <a:t>18</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100">
                          <a:effectLst/>
                        </a:rPr>
                        <a:t>28</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100">
                          <a:effectLst/>
                        </a:rPr>
                        <a:t>79</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100">
                          <a:effectLst/>
                          <a:highlight>
                            <a:srgbClr val="FFFF00"/>
                          </a:highlight>
                        </a:rPr>
                        <a:t>9</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100">
                          <a:effectLst/>
                        </a:rPr>
                        <a:t>33</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100">
                          <a:effectLst/>
                        </a:rPr>
                        <a:t>39</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17644366"/>
                  </a:ext>
                </a:extLst>
              </a:tr>
              <a:tr h="324316">
                <a:tc>
                  <a:txBody>
                    <a:bodyPr/>
                    <a:lstStyle/>
                    <a:p>
                      <a:r>
                        <a:rPr lang="fr-FR" sz="1200" dirty="0">
                          <a:effectLst/>
                        </a:rPr>
                        <a:t>Jeu </a:t>
                      </a:r>
                      <a:r>
                        <a:rPr lang="fr-FR" sz="1200" dirty="0" err="1">
                          <a:effectLst/>
                        </a:rPr>
                        <a:t>Fréq</a:t>
                      </a:r>
                      <a:r>
                        <a:rPr lang="fr-FR" sz="1200" dirty="0">
                          <a:effectLst/>
                        </a:rPr>
                        <a:t>.</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900">
                          <a:effectLst/>
                          <a:highlight>
                            <a:srgbClr val="FFFF00"/>
                          </a:highlight>
                        </a:rPr>
                        <a:t>112. 10</a:t>
                      </a:r>
                      <a:r>
                        <a:rPr lang="fr-FR" sz="900" baseline="30000">
                          <a:effectLst/>
                          <a:highlight>
                            <a:srgbClr val="FFFF00"/>
                          </a:highligh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100">
                          <a:effectLst/>
                        </a:rPr>
                        <a:t>22.10</a:t>
                      </a:r>
                      <a:r>
                        <a:rPr lang="fr-FR" sz="1100" baseline="30000">
                          <a:effectLs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000">
                          <a:effectLst/>
                        </a:rPr>
                        <a:t>26.10</a:t>
                      </a:r>
                      <a:r>
                        <a:rPr lang="fr-FR" sz="1000" baseline="30000">
                          <a:effectLs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000">
                          <a:effectLst/>
                        </a:rPr>
                        <a:t>37.10</a:t>
                      </a:r>
                      <a:r>
                        <a:rPr lang="fr-FR" sz="1000" baseline="30000">
                          <a:effectLs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000">
                          <a:effectLst/>
                        </a:rPr>
                        <a:t>30.10</a:t>
                      </a:r>
                      <a:r>
                        <a:rPr lang="fr-FR" sz="1000" baseline="30000">
                          <a:effectLs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900">
                          <a:effectLst/>
                          <a:highlight>
                            <a:srgbClr val="FFFF00"/>
                          </a:highlight>
                        </a:rPr>
                        <a:t>18.10</a:t>
                      </a:r>
                      <a:r>
                        <a:rPr lang="fr-FR" sz="900" baseline="30000">
                          <a:effectLst/>
                          <a:highlight>
                            <a:srgbClr val="FFFF00"/>
                          </a:highligh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000">
                          <a:effectLst/>
                        </a:rPr>
                        <a:t>23.10</a:t>
                      </a:r>
                      <a:r>
                        <a:rPr lang="fr-FR" sz="1000" baseline="30000">
                          <a:effectLs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000">
                          <a:effectLst/>
                        </a:rPr>
                        <a:t>24.10</a:t>
                      </a:r>
                      <a:r>
                        <a:rPr lang="fr-FR" sz="1000" baseline="30000">
                          <a:effectLs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89439047"/>
                  </a:ext>
                </a:extLst>
              </a:tr>
              <a:tr h="337248">
                <a:tc>
                  <a:txBody>
                    <a:bodyPr/>
                    <a:lstStyle/>
                    <a:p>
                      <a:r>
                        <a:rPr lang="fr-FR" sz="1200">
                          <a:effectLst/>
                        </a:rPr>
                        <a:t>Elève(s) Occ.</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0</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0</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0</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2</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41</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5</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highlight>
                            <a:srgbClr val="FFFF00"/>
                          </a:highlight>
                        </a:rPr>
                        <a:t>9</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highlight>
                            <a:srgbClr val="FFFF00"/>
                          </a:highlight>
                        </a:rPr>
                        <a:t>40</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07683639"/>
                  </a:ext>
                </a:extLst>
              </a:tr>
              <a:tr h="337248">
                <a:tc>
                  <a:txBody>
                    <a:bodyPr/>
                    <a:lstStyle/>
                    <a:p>
                      <a:r>
                        <a:rPr lang="fr-FR" sz="1200">
                          <a:effectLst/>
                        </a:rPr>
                        <a:t>Elève(s) Fréq.</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0</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0</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0</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100">
                          <a:effectLst/>
                        </a:rPr>
                        <a:t>3.10</a:t>
                      </a:r>
                      <a:r>
                        <a:rPr lang="fr-FR" sz="1100" baseline="30000">
                          <a:effectLs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900">
                          <a:effectLst/>
                        </a:rPr>
                        <a:t>15. 10</a:t>
                      </a:r>
                      <a:r>
                        <a:rPr lang="fr-FR" sz="900" baseline="30000">
                          <a:effectLs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800">
                          <a:effectLst/>
                        </a:rPr>
                        <a:t>10. 10</a:t>
                      </a:r>
                      <a:r>
                        <a:rPr lang="fr-FR" sz="800" baseline="30000">
                          <a:effectLs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100">
                          <a:effectLst/>
                          <a:highlight>
                            <a:srgbClr val="FFFF00"/>
                          </a:highlight>
                        </a:rPr>
                        <a:t>6.10</a:t>
                      </a:r>
                      <a:r>
                        <a:rPr lang="fr-FR" sz="1100" baseline="30000">
                          <a:effectLst/>
                          <a:highlight>
                            <a:srgbClr val="FFFF00"/>
                          </a:highligh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100">
                          <a:effectLst/>
                          <a:highlight>
                            <a:srgbClr val="FFFF00"/>
                          </a:highlight>
                        </a:rPr>
                        <a:t>25.10</a:t>
                      </a:r>
                      <a:r>
                        <a:rPr lang="fr-FR" sz="1100" baseline="30000">
                          <a:effectLst/>
                          <a:highlight>
                            <a:srgbClr val="FFFF00"/>
                          </a:highligh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2912761"/>
                  </a:ext>
                </a:extLst>
              </a:tr>
              <a:tr h="286514">
                <a:tc>
                  <a:txBody>
                    <a:bodyPr/>
                    <a:lstStyle/>
                    <a:p>
                      <a:r>
                        <a:rPr lang="fr-FR" sz="1200">
                          <a:effectLst/>
                        </a:rPr>
                        <a:t>Enfant(s) Occ.</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13</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167</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155</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107</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291</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71</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213</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228</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95845197"/>
                  </a:ext>
                </a:extLst>
              </a:tr>
              <a:tr h="286514">
                <a:tc>
                  <a:txBody>
                    <a:bodyPr/>
                    <a:lstStyle/>
                    <a:p>
                      <a:r>
                        <a:rPr lang="fr-FR" sz="1200">
                          <a:effectLst/>
                        </a:rPr>
                        <a:t>Enfant(s) Fréq.</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100">
                          <a:effectLst/>
                        </a:rPr>
                        <a:t>6.9.10</a:t>
                      </a:r>
                      <a:r>
                        <a:rPr lang="fr-FR" sz="1100" baseline="30000">
                          <a:effectLs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900">
                          <a:effectLst/>
                        </a:rPr>
                        <a:t>116.10</a:t>
                      </a:r>
                      <a:r>
                        <a:rPr lang="fr-FR" sz="900" baseline="30000">
                          <a:effectLs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800">
                          <a:effectLst/>
                        </a:rPr>
                        <a:t>221. 10</a:t>
                      </a:r>
                      <a:r>
                        <a:rPr lang="fr-FR" sz="800" baseline="30000">
                          <a:effectLs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900">
                          <a:effectLst/>
                        </a:rPr>
                        <a:t>142.10</a:t>
                      </a:r>
                      <a:r>
                        <a:rPr lang="fr-FR" sz="900" baseline="30000">
                          <a:effectLs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900">
                          <a:effectLst/>
                        </a:rPr>
                        <a:t>109.10</a:t>
                      </a:r>
                      <a:r>
                        <a:rPr lang="fr-FR" sz="900" baseline="30000">
                          <a:effectLs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800">
                          <a:effectLst/>
                        </a:rPr>
                        <a:t>145.10</a:t>
                      </a:r>
                      <a:r>
                        <a:rPr lang="fr-FR" sz="800" baseline="30000">
                          <a:effectLs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900">
                          <a:effectLst/>
                        </a:rPr>
                        <a:t>150.10</a:t>
                      </a:r>
                      <a:r>
                        <a:rPr lang="fr-FR" sz="900" baseline="30000">
                          <a:effectLs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900">
                          <a:effectLst/>
                        </a:rPr>
                        <a:t>141.10</a:t>
                      </a:r>
                      <a:r>
                        <a:rPr lang="fr-FR" sz="900" baseline="30000">
                          <a:effectLs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17220824"/>
                  </a:ext>
                </a:extLst>
              </a:tr>
              <a:tr h="286514">
                <a:tc>
                  <a:txBody>
                    <a:bodyPr/>
                    <a:lstStyle/>
                    <a:p>
                      <a:r>
                        <a:rPr lang="fr-FR" sz="1200">
                          <a:effectLst/>
                        </a:rPr>
                        <a:t>Enfant(s)/Elèves</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(13)</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(167)</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(155)</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(53,5)</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7,10</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14,2</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24,3</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highlight>
                            <a:srgbClr val="FFFF00"/>
                          </a:highlight>
                        </a:rPr>
                        <a:t>5.7</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05332444"/>
                  </a:ext>
                </a:extLst>
              </a:tr>
              <a:tr h="286514">
                <a:tc>
                  <a:txBody>
                    <a:bodyPr/>
                    <a:lstStyle/>
                    <a:p>
                      <a:r>
                        <a:rPr lang="fr-FR" sz="1000">
                          <a:effectLst/>
                        </a:rPr>
                        <a:t>Apprendre, apprentissage Fréq.</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10.10</a:t>
                      </a:r>
                      <a:r>
                        <a:rPr lang="fr-FR" sz="1200" baseline="30000">
                          <a:effectLs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800">
                          <a:effectLst/>
                        </a:rPr>
                        <a:t>10.10</a:t>
                      </a:r>
                      <a:r>
                        <a:rPr lang="fr-FR" sz="800" baseline="30000">
                          <a:effectLs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000">
                          <a:effectLst/>
                        </a:rPr>
                        <a:t>23.10</a:t>
                      </a:r>
                      <a:r>
                        <a:rPr lang="fr-FR" sz="1000" baseline="30000">
                          <a:effectLs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000">
                          <a:effectLst/>
                        </a:rPr>
                        <a:t>82.10</a:t>
                      </a:r>
                      <a:r>
                        <a:rPr lang="fr-FR" sz="1000" baseline="30000">
                          <a:effectLs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000">
                          <a:effectLst/>
                        </a:rPr>
                        <a:t>39.10</a:t>
                      </a:r>
                      <a:r>
                        <a:rPr lang="fr-FR" sz="1000" baseline="30000">
                          <a:effectLs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900">
                          <a:effectLst/>
                        </a:rPr>
                        <a:t>27.10</a:t>
                      </a:r>
                      <a:r>
                        <a:rPr lang="fr-FR" sz="900" baseline="30000">
                          <a:effectLs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000">
                          <a:effectLst/>
                          <a:highlight>
                            <a:srgbClr val="FFFF00"/>
                          </a:highlight>
                        </a:rPr>
                        <a:t>59.10</a:t>
                      </a:r>
                      <a:r>
                        <a:rPr lang="fr-FR" sz="1000" baseline="30000">
                          <a:effectLst/>
                          <a:highlight>
                            <a:srgbClr val="FFFF00"/>
                          </a:highligh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000">
                          <a:effectLst/>
                          <a:highlight>
                            <a:srgbClr val="FFFF00"/>
                          </a:highlight>
                        </a:rPr>
                        <a:t>65.</a:t>
                      </a:r>
                      <a:r>
                        <a:rPr lang="fr-FR" sz="1100">
                          <a:effectLst/>
                          <a:highlight>
                            <a:srgbClr val="FFFF00"/>
                          </a:highlight>
                        </a:rPr>
                        <a:t>10</a:t>
                      </a:r>
                      <a:r>
                        <a:rPr lang="fr-FR" sz="1100" baseline="30000">
                          <a:effectLst/>
                          <a:highlight>
                            <a:srgbClr val="FFFF00"/>
                          </a:highligh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92970358"/>
                  </a:ext>
                </a:extLst>
              </a:tr>
              <a:tr h="477522">
                <a:tc>
                  <a:txBody>
                    <a:bodyPr/>
                    <a:lstStyle/>
                    <a:p>
                      <a:r>
                        <a:rPr lang="fr-FR" sz="1000">
                          <a:effectLst/>
                        </a:rPr>
                        <a:t>Développer, développement Occ.</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5</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36</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18</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11</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44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9</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32</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40</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80127530"/>
                  </a:ext>
                </a:extLst>
              </a:tr>
              <a:tr h="477522">
                <a:tc>
                  <a:txBody>
                    <a:bodyPr/>
                    <a:lstStyle/>
                    <a:p>
                      <a:r>
                        <a:rPr lang="fr-FR" sz="1000">
                          <a:effectLst/>
                        </a:rPr>
                        <a:t>Développer, développement Fréq.</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100">
                          <a:effectLst/>
                        </a:rPr>
                        <a:t>26. 10</a:t>
                      </a:r>
                      <a:r>
                        <a:rPr lang="fr-FR" sz="1100" baseline="30000">
                          <a:effectLs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100">
                          <a:effectLst/>
                        </a:rPr>
                        <a:t>25.10</a:t>
                      </a:r>
                      <a:r>
                        <a:rPr lang="fr-FR" sz="1100" baseline="30000">
                          <a:effectLs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000">
                          <a:effectLst/>
                        </a:rPr>
                        <a:t>26.10</a:t>
                      </a:r>
                      <a:r>
                        <a:rPr lang="fr-FR" sz="1000" baseline="30000">
                          <a:effectLs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000">
                          <a:effectLst/>
                        </a:rPr>
                        <a:t>15.10</a:t>
                      </a:r>
                      <a:r>
                        <a:rPr lang="fr-FR" sz="1000" baseline="30000">
                          <a:effectLs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000">
                          <a:effectLst/>
                        </a:rPr>
                        <a:t>17.10</a:t>
                      </a:r>
                      <a:r>
                        <a:rPr lang="fr-FR" sz="1000" baseline="30000">
                          <a:effectLs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900">
                          <a:effectLst/>
                        </a:rPr>
                        <a:t>18.10</a:t>
                      </a:r>
                      <a:r>
                        <a:rPr lang="fr-FR" sz="900" baseline="30000">
                          <a:effectLs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000">
                          <a:effectLst/>
                          <a:highlight>
                            <a:srgbClr val="FFFF00"/>
                          </a:highlight>
                        </a:rPr>
                        <a:t>22.10</a:t>
                      </a:r>
                      <a:r>
                        <a:rPr lang="fr-FR" sz="1000" baseline="30000">
                          <a:effectLst/>
                          <a:highlight>
                            <a:srgbClr val="FFFF00"/>
                          </a:highligh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000">
                          <a:effectLst/>
                          <a:highlight>
                            <a:srgbClr val="FFFF00"/>
                          </a:highlight>
                        </a:rPr>
                        <a:t>25.</a:t>
                      </a:r>
                      <a:r>
                        <a:rPr lang="fr-FR" sz="1100">
                          <a:effectLst/>
                          <a:highlight>
                            <a:srgbClr val="FFFF00"/>
                          </a:highlight>
                        </a:rPr>
                        <a:t>10</a:t>
                      </a:r>
                      <a:r>
                        <a:rPr lang="fr-FR" sz="1100" baseline="30000">
                          <a:effectLst/>
                          <a:highlight>
                            <a:srgbClr val="FFFF00"/>
                          </a:highligh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34097679"/>
                  </a:ext>
                </a:extLst>
              </a:tr>
              <a:tr h="716282">
                <a:tc>
                  <a:txBody>
                    <a:bodyPr/>
                    <a:lstStyle/>
                    <a:p>
                      <a:r>
                        <a:rPr lang="fr-FR" sz="1000">
                          <a:effectLst/>
                        </a:rPr>
                        <a:t>Enseigner, enseignant, enseignement (usage positif) Occ.</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1</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0</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6</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8</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69</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21</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102</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112</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27997320"/>
                  </a:ext>
                </a:extLst>
              </a:tr>
              <a:tr h="477522">
                <a:tc>
                  <a:txBody>
                    <a:bodyPr/>
                    <a:lstStyle/>
                    <a:p>
                      <a:r>
                        <a:rPr lang="fr-FR" sz="1000">
                          <a:effectLst/>
                        </a:rPr>
                        <a:t>Enseigner, enseignant, enseignement Fréq.</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5. 10</a:t>
                      </a:r>
                      <a:r>
                        <a:rPr lang="fr-FR" sz="1200" baseline="30000">
                          <a:effectLs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0</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100">
                          <a:effectLst/>
                        </a:rPr>
                        <a:t>9.10</a:t>
                      </a:r>
                      <a:r>
                        <a:rPr lang="fr-FR" sz="1100" baseline="30000">
                          <a:effectLs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000">
                          <a:effectLst/>
                        </a:rPr>
                        <a:t>11.10</a:t>
                      </a:r>
                      <a:r>
                        <a:rPr lang="fr-FR" sz="1000" baseline="30000">
                          <a:effectLs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000">
                          <a:effectLst/>
                        </a:rPr>
                        <a:t>26.10</a:t>
                      </a:r>
                      <a:r>
                        <a:rPr lang="fr-FR" sz="1000" baseline="30000">
                          <a:effectLs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900">
                          <a:effectLst/>
                        </a:rPr>
                        <a:t>43.10</a:t>
                      </a:r>
                      <a:r>
                        <a:rPr lang="fr-FR" sz="900" baseline="30000">
                          <a:effectLs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000">
                          <a:effectLst/>
                          <a:highlight>
                            <a:srgbClr val="FFFF00"/>
                          </a:highlight>
                        </a:rPr>
                        <a:t>72.10</a:t>
                      </a:r>
                      <a:r>
                        <a:rPr lang="fr-FR" sz="1000" baseline="30000">
                          <a:effectLst/>
                          <a:highlight>
                            <a:srgbClr val="FFFF00"/>
                          </a:highligh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000">
                          <a:effectLst/>
                          <a:highlight>
                            <a:srgbClr val="FFFF00"/>
                          </a:highlight>
                        </a:rPr>
                        <a:t>69.</a:t>
                      </a:r>
                      <a:r>
                        <a:rPr lang="fr-FR" sz="1100">
                          <a:effectLst/>
                          <a:highlight>
                            <a:srgbClr val="FFFF00"/>
                          </a:highlight>
                        </a:rPr>
                        <a:t>10</a:t>
                      </a:r>
                      <a:r>
                        <a:rPr lang="fr-FR" sz="1100" baseline="30000">
                          <a:effectLst/>
                          <a:highlight>
                            <a:srgbClr val="FFFF00"/>
                          </a:highlight>
                        </a:rPr>
                        <a:t>-4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28380879"/>
                  </a:ext>
                </a:extLst>
              </a:tr>
              <a:tr h="382017">
                <a:tc>
                  <a:txBody>
                    <a:bodyPr/>
                    <a:lstStyle/>
                    <a:p>
                      <a:r>
                        <a:rPr lang="fr-FR" sz="800">
                          <a:effectLst/>
                        </a:rPr>
                        <a:t>Apprendre, apprentissage/développer, développement</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0.4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0.42</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0.89</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5.64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2.36</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1.44</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2.625</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2.625</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78012545"/>
                  </a:ext>
                </a:extLst>
              </a:tr>
              <a:tr h="477522">
                <a:tc>
                  <a:txBody>
                    <a:bodyPr/>
                    <a:lstStyle/>
                    <a:p>
                      <a:r>
                        <a:rPr lang="fr-FR" sz="1000">
                          <a:effectLst/>
                        </a:rPr>
                        <a:t>Enseigner,enseignement/développer, développement</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0.2</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0</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0.33</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0.73</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1.57</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rPr>
                        <a:t>2.33</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a:effectLst/>
                          <a:highlight>
                            <a:srgbClr val="FFFF00"/>
                          </a:highlight>
                        </a:rPr>
                        <a:t>3.18</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dirty="0">
                          <a:effectLst/>
                          <a:highlight>
                            <a:srgbClr val="FFFF00"/>
                          </a:highlight>
                        </a:rPr>
                        <a:t>2.8</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67318188"/>
                  </a:ext>
                </a:extLst>
              </a:tr>
            </a:tbl>
          </a:graphicData>
        </a:graphic>
      </p:graphicFrame>
      <p:sp>
        <p:nvSpPr>
          <p:cNvPr id="12" name="Rectangle 2">
            <a:extLst>
              <a:ext uri="{FF2B5EF4-FFF2-40B4-BE49-F238E27FC236}">
                <a16:creationId xmlns:a16="http://schemas.microsoft.com/office/drawing/2014/main" id="{AA02094E-B312-5048-AE24-8E52F850AC68}"/>
              </a:ext>
            </a:extLst>
          </p:cNvPr>
          <p:cNvSpPr>
            <a:spLocks noChangeArrowheads="1"/>
          </p:cNvSpPr>
          <p:nvPr/>
        </p:nvSpPr>
        <p:spPr bwMode="auto">
          <a:xfrm>
            <a:off x="-2902726" y="370286"/>
            <a:ext cx="1561433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Tableau 1 : Evolutions terminologiques</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331022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AB0057-B84D-9932-9858-4CC2AC3E0E5E}"/>
              </a:ext>
            </a:extLst>
          </p:cNvPr>
          <p:cNvSpPr>
            <a:spLocks noGrp="1"/>
          </p:cNvSpPr>
          <p:nvPr>
            <p:ph type="title"/>
          </p:nvPr>
        </p:nvSpPr>
        <p:spPr/>
        <p:txBody>
          <a:bodyPr>
            <a:normAutofit/>
          </a:bodyPr>
          <a:lstStyle/>
          <a:p>
            <a:pPr algn="ctr"/>
            <a:r>
              <a:rPr lang="fr-FR" sz="3200" b="1" dirty="0">
                <a:effectLst/>
                <a:latin typeface="Times New Roman" panose="02020603050405020304" pitchFamily="18" charset="0"/>
                <a:ea typeface="Aptos" panose="020B0004020202020204" pitchFamily="34" charset="0"/>
                <a:cs typeface="Times New Roman" panose="02020603050405020304" pitchFamily="18" charset="0"/>
              </a:rPr>
              <a:t>Donc évolution du positionnement de l’école maternelle au sein du cursus scolaire</a:t>
            </a:r>
            <a:endParaRPr lang="fr-FR" sz="3200" b="1" dirty="0">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BBE7F153-154F-C105-8609-2B94F7A9B592}"/>
              </a:ext>
            </a:extLst>
          </p:cNvPr>
          <p:cNvSpPr>
            <a:spLocks noGrp="1"/>
          </p:cNvSpPr>
          <p:nvPr>
            <p:ph idx="1"/>
          </p:nvPr>
        </p:nvSpPr>
        <p:spPr/>
        <p:txBody>
          <a:bodyPr>
            <a:normAutofit/>
          </a:bodyPr>
          <a:lstStyle/>
          <a:p>
            <a:pPr algn="just"/>
            <a:r>
              <a:rPr lang="fr-FR" sz="2400" dirty="0">
                <a:latin typeface="Times New Roman" panose="02020603050405020304" pitchFamily="18" charset="0"/>
                <a:ea typeface="Aptos" panose="020B0004020202020204" pitchFamily="34" charset="0"/>
                <a:cs typeface="Times New Roman" panose="02020603050405020304" pitchFamily="18" charset="0"/>
              </a:rPr>
              <a:t>D</a:t>
            </a:r>
            <a:r>
              <a:rPr lang="fr-FR" sz="2400" dirty="0">
                <a:effectLst/>
                <a:latin typeface="Times New Roman" panose="02020603050405020304" pitchFamily="18" charset="0"/>
                <a:ea typeface="Aptos" panose="020B0004020202020204" pitchFamily="34" charset="0"/>
                <a:cs typeface="Times New Roman" panose="02020603050405020304" pitchFamily="18" charset="0"/>
              </a:rPr>
              <a:t>e plus en plus dans la continuité et de moins en moins indépendante par rapport aux autres « maillons » de la chaîne : « un maillon essentiel dans le cursus de chacun des élèves »</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212283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884</TotalTime>
  <Words>2165</Words>
  <Application>Microsoft Office PowerPoint</Application>
  <PresentationFormat>Grand écran</PresentationFormat>
  <Paragraphs>230</Paragraphs>
  <Slides>20</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20</vt:i4>
      </vt:variant>
    </vt:vector>
  </HeadingPairs>
  <TitlesOfParts>
    <vt:vector size="27" baseType="lpstr">
      <vt:lpstr>Aptos</vt:lpstr>
      <vt:lpstr>Aptos Display</vt:lpstr>
      <vt:lpstr>Arial</vt:lpstr>
      <vt:lpstr>Calibri</vt:lpstr>
      <vt:lpstr>SymbolMT</vt:lpstr>
      <vt:lpstr>Times New Roman</vt:lpstr>
      <vt:lpstr>Thème Office</vt:lpstr>
      <vt:lpstr>Critiques internes du projet  de nouveau programme de maternelle concernant le « français »</vt:lpstr>
      <vt:lpstr>Une focale presque exclusive sur le programme de français</vt:lpstr>
      <vt:lpstr>Projet dans la continuité des programmes précédents,  au sens où on retrouve les mêmes évolutions,  même si de façon plus affirmée. </vt:lpstr>
      <vt:lpstr>I. Les évolutions des missions  de l’école maternelle</vt:lpstr>
      <vt:lpstr>« Scolarisation » de l’école maternelle de plus en plus accentuée  </vt:lpstr>
      <vt:lpstr>La montée incessante d’une des missions historiques de l’école maternelle (qui a été de nouveau mise en avant à partir des années 1970) : sa mission propédeutique </vt:lpstr>
      <vt:lpstr>Autre évolution conjointe qu’on retrouve dans ce projet de nouveau programme</vt:lpstr>
      <vt:lpstr>Le dernier programme (2021), une rupture par rapport à celui de 2015… ou les précédents programmes ? </vt:lpstr>
      <vt:lpstr>Donc évolution du positionnement de l’école maternelle au sein du cursus scolaire</vt:lpstr>
      <vt:lpstr>II. La perte de l’identité curriculaire et pédagogique de l’école maternelle</vt:lpstr>
      <vt:lpstr>Ce rééquilibrage des principales missions se traduit par une perte d’identité curriculaire et pédagogique, qui était fondée sur l’adaptation au jeune âge des enfants</vt:lpstr>
      <vt:lpstr>1°) Des apprentissages programmés de moins en moins articulés entre eux  </vt:lpstr>
      <vt:lpstr>2°) Cela est de plus en plus justifié par le fait qu’il faut se concentrer sur les compétences les plus fondamentales  </vt:lpstr>
      <vt:lpstr>3°) Disparition du jeu libre et mêmes des coins jeux que les élèves pouvaient plus ou moins fréquentés librement  </vt:lpstr>
      <vt:lpstr>Le peu de la place laissée à la spontanéité de l’enfant</vt:lpstr>
      <vt:lpstr>4°) La formalisation des processus d’apprentissage est systématisée </vt:lpstr>
      <vt:lpstr>5°) C’est peut-être sur le plan de la temporalité des apprentissages programmés que l’évolution est la plus marquée </vt:lpstr>
      <vt:lpstr>Du côté des enseignants, on trouve le pendant à ces évolutions : beaucoup moins de souplesse (de liberté pédagogique) accordée pour s’adapter aux rythmes différents d’acquisition des élèves : des évaluations et des apprentissages précis doivent être réalisés non seulement au cours de l’année mais aussi par périodes de l’année, voire tous les jours.</vt:lpstr>
      <vt:lpstr>Un pilotage par le haut, par les évaluations réalisées en CP</vt:lpstr>
      <vt:lpstr>Conclusion : une critique interne de ce projet de nouveaux programmes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Critiques internes du projet de nouveau programme de maternelle concernant le « français »</dc:title>
  <dc:creator>...</dc:creator>
  <cp:lastModifiedBy>Vbouysse</cp:lastModifiedBy>
  <cp:revision>28</cp:revision>
  <dcterms:created xsi:type="dcterms:W3CDTF">2024-05-24T17:00:55Z</dcterms:created>
  <dcterms:modified xsi:type="dcterms:W3CDTF">2024-05-28T11:52:46Z</dcterms:modified>
</cp:coreProperties>
</file>