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4"/>
  </p:notesMasterIdLst>
  <p:sldIdLst>
    <p:sldId id="256" r:id="rId2"/>
    <p:sldId id="267" r:id="rId3"/>
    <p:sldId id="257" r:id="rId4"/>
    <p:sldId id="258" r:id="rId5"/>
    <p:sldId id="263" r:id="rId6"/>
    <p:sldId id="264" r:id="rId7"/>
    <p:sldId id="265" r:id="rId8"/>
    <p:sldId id="271" r:id="rId9"/>
    <p:sldId id="272" r:id="rId10"/>
    <p:sldId id="276" r:id="rId11"/>
    <p:sldId id="273" r:id="rId12"/>
    <p:sldId id="277" r:id="rId13"/>
    <p:sldId id="278" r:id="rId14"/>
    <p:sldId id="274" r:id="rId15"/>
    <p:sldId id="275" r:id="rId16"/>
    <p:sldId id="268" r:id="rId17"/>
    <p:sldId id="280" r:id="rId18"/>
    <p:sldId id="281" r:id="rId19"/>
    <p:sldId id="282" r:id="rId20"/>
    <p:sldId id="279" r:id="rId21"/>
    <p:sldId id="283" r:id="rId22"/>
    <p:sldId id="284" r:id="rId2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A5E67D-7D73-4C48-9789-73B9C90A48CF}" type="datetimeFigureOut">
              <a:rPr lang="fr-FR" smtClean="0"/>
              <a:t>10/12/2016</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7D593E0-31D6-4653-BA26-A6BB637FFEEE}" type="slidenum">
              <a:rPr lang="fr-FR" smtClean="0"/>
              <a:t>‹N°›</a:t>
            </a:fld>
            <a:endParaRPr lang="fr-FR"/>
          </a:p>
        </p:txBody>
      </p:sp>
    </p:spTree>
    <p:extLst>
      <p:ext uri="{BB962C8B-B14F-4D97-AF65-F5344CB8AC3E}">
        <p14:creationId xmlns:p14="http://schemas.microsoft.com/office/powerpoint/2010/main" val="3539434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63E64DED-3A3C-49C2-859B-FD4FCC03D088}" type="datetimeFigureOut">
              <a:rPr lang="fr-FR" smtClean="0"/>
              <a:t>10/12/2016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4229736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E64DED-3A3C-49C2-859B-FD4FCC03D088}" type="datetimeFigureOut">
              <a:rPr lang="fr-FR" smtClean="0"/>
              <a:t>10/12/2016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3254742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E64DED-3A3C-49C2-859B-FD4FCC03D088}" type="datetimeFigureOut">
              <a:rPr lang="fr-FR" smtClean="0"/>
              <a:t>10/12/2016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4268793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3E64DED-3A3C-49C2-859B-FD4FCC03D088}" type="datetimeFigureOut">
              <a:rPr lang="fr-FR" smtClean="0"/>
              <a:t>10/12/2016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2157450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63E64DED-3A3C-49C2-859B-FD4FCC03D088}" type="datetimeFigureOut">
              <a:rPr lang="fr-FR" smtClean="0"/>
              <a:t>10/12/2016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291493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3E64DED-3A3C-49C2-859B-FD4FCC03D088}" type="datetimeFigureOut">
              <a:rPr lang="fr-FR" smtClean="0"/>
              <a:t>10/12/2016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4412401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3E64DED-3A3C-49C2-859B-FD4FCC03D088}" type="datetimeFigureOut">
              <a:rPr lang="fr-FR" smtClean="0"/>
              <a:t>10/12/2016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39933190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63E64DED-3A3C-49C2-859B-FD4FCC03D088}" type="datetimeFigureOut">
              <a:rPr lang="fr-FR" smtClean="0"/>
              <a:t>10/12/2016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5681997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3E64DED-3A3C-49C2-859B-FD4FCC03D088}" type="datetimeFigureOut">
              <a:rPr lang="fr-FR" smtClean="0"/>
              <a:t>10/12/2016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2018689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E64DED-3A3C-49C2-859B-FD4FCC03D088}" type="datetimeFigureOut">
              <a:rPr lang="fr-FR" smtClean="0"/>
              <a:t>10/12/2016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198267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63E64DED-3A3C-49C2-859B-FD4FCC03D088}" type="datetimeFigureOut">
              <a:rPr lang="fr-FR" smtClean="0"/>
              <a:t>10/12/2016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654AAE9-BCE4-4F73-AA5F-6CB160509BAE}" type="slidenum">
              <a:rPr lang="fr-FR" smtClean="0"/>
              <a:t>‹N°›</a:t>
            </a:fld>
            <a:endParaRPr lang="fr-FR"/>
          </a:p>
        </p:txBody>
      </p:sp>
    </p:spTree>
    <p:extLst>
      <p:ext uri="{BB962C8B-B14F-4D97-AF65-F5344CB8AC3E}">
        <p14:creationId xmlns:p14="http://schemas.microsoft.com/office/powerpoint/2010/main" val="2981921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E64DED-3A3C-49C2-859B-FD4FCC03D088}" type="datetimeFigureOut">
              <a:rPr lang="fr-FR" smtClean="0"/>
              <a:t>10/12/2016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4AAE9-BCE4-4F73-AA5F-6CB160509BAE}" type="slidenum">
              <a:rPr lang="fr-FR" smtClean="0"/>
              <a:t>‹N°›</a:t>
            </a:fld>
            <a:endParaRPr lang="fr-FR"/>
          </a:p>
        </p:txBody>
      </p:sp>
    </p:spTree>
    <p:extLst>
      <p:ext uri="{BB962C8B-B14F-4D97-AF65-F5344CB8AC3E}">
        <p14:creationId xmlns:p14="http://schemas.microsoft.com/office/powerpoint/2010/main" val="416498724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b="1" dirty="0" smtClean="0"/>
              <a:t>Expertise sur la continuité pédagogique entre l’école et le collège</a:t>
            </a:r>
            <a:endParaRPr lang="fr-FR" b="1" dirty="0"/>
          </a:p>
        </p:txBody>
      </p:sp>
      <p:sp>
        <p:nvSpPr>
          <p:cNvPr id="3" name="Sous-titre 2"/>
          <p:cNvSpPr>
            <a:spLocks noGrp="1"/>
          </p:cNvSpPr>
          <p:nvPr>
            <p:ph type="subTitle" idx="1"/>
          </p:nvPr>
        </p:nvSpPr>
        <p:spPr/>
        <p:txBody>
          <a:bodyPr/>
          <a:lstStyle/>
          <a:p>
            <a:r>
              <a:rPr lang="fr-FR" b="1" dirty="0" smtClean="0"/>
              <a:t>Séminaire OZP</a:t>
            </a:r>
          </a:p>
          <a:p>
            <a:r>
              <a:rPr lang="fr-FR" b="1" dirty="0" smtClean="0"/>
              <a:t>10 décembre 2016</a:t>
            </a:r>
          </a:p>
          <a:p>
            <a:r>
              <a:rPr lang="fr-FR" b="1" dirty="0" smtClean="0"/>
              <a:t>Marie-Hélène </a:t>
            </a:r>
            <a:r>
              <a:rPr lang="fr-FR" b="1" dirty="0" err="1" smtClean="0"/>
              <a:t>Leloup</a:t>
            </a:r>
            <a:r>
              <a:rPr lang="fr-FR" b="1" dirty="0" smtClean="0"/>
              <a:t>, IGEN</a:t>
            </a:r>
            <a:endParaRPr lang="fr-FR" b="1" dirty="0"/>
          </a:p>
        </p:txBody>
      </p:sp>
    </p:spTree>
    <p:extLst>
      <p:ext uri="{BB962C8B-B14F-4D97-AF65-F5344CB8AC3E}">
        <p14:creationId xmlns:p14="http://schemas.microsoft.com/office/powerpoint/2010/main" val="17984694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solidFill>
                <a:effectLst>
                  <a:outerShdw blurRad="38100" dist="38100" dir="2700000" algn="tl">
                    <a:srgbClr val="000000">
                      <a:alpha val="43137"/>
                    </a:srgbClr>
                  </a:outerShdw>
                </a:effectLst>
              </a:rPr>
              <a:t>Zoom sur le REP+ Joliot Curie (Reims)</a:t>
            </a:r>
            <a:endParaRPr lang="fr-FR" b="1" dirty="0">
              <a:solidFill>
                <a:schemeClr val="tx2"/>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normAutofit fontScale="47500" lnSpcReduction="20000"/>
          </a:bodyPr>
          <a:lstStyle/>
          <a:p>
            <a:r>
              <a:rPr lang="fr-FR" dirty="0"/>
              <a:t>Les quatre classes de CM2 sont concernées pour un volume en présentiel de 80 heures environ.</a:t>
            </a:r>
          </a:p>
          <a:p>
            <a:r>
              <a:rPr lang="fr-FR" dirty="0"/>
              <a:t>Tous les élèves de CM2 sont accueillis au collège à concurrence de huit demi-journées dans quatre disciplines (anglais, SVT, technologie et musique), pour cinq séances d’enseignement par discipline, sous forme de </a:t>
            </a:r>
            <a:r>
              <a:rPr lang="fr-FR" dirty="0" err="1"/>
              <a:t>co</a:t>
            </a:r>
            <a:r>
              <a:rPr lang="fr-FR" dirty="0"/>
              <a:t>-interventions (PE du CM2 concerné et PLC de la discipline).</a:t>
            </a:r>
          </a:p>
          <a:p>
            <a:r>
              <a:rPr lang="fr-FR" dirty="0"/>
              <a:t>Au plan organisationnel, le planning est arrêté en juin n-1 afin de pouvoir intégrer les séances dans l’emploi du temps des PLC. Les quatre PLC conduisent avec les PE deux séances par demi-journée dans deux CM2 différents. Une demi-journée est banalisée au niveau des emplois du temps des quatre PLC (option possible mais pas obligatoire).</a:t>
            </a:r>
          </a:p>
          <a:p>
            <a:r>
              <a:rPr lang="fr-FR" dirty="0"/>
              <a:t>Les huit demi-journées sont concentrées au deuxième trimestre à concurrence d’environ une demi-journée par semaine. </a:t>
            </a:r>
          </a:p>
          <a:p>
            <a:r>
              <a:rPr lang="fr-FR" dirty="0"/>
              <a:t>L’effet levier est important </a:t>
            </a:r>
            <a:r>
              <a:rPr lang="fr-FR" dirty="0" smtClean="0"/>
              <a:t>:</a:t>
            </a:r>
            <a:endParaRPr lang="fr-FR" dirty="0"/>
          </a:p>
          <a:p>
            <a:pPr marL="0" indent="0">
              <a:buNone/>
            </a:pPr>
            <a:r>
              <a:rPr lang="fr-FR" dirty="0" smtClean="0"/>
              <a:t>	–</a:t>
            </a:r>
            <a:r>
              <a:rPr lang="fr-FR" dirty="0"/>
              <a:t> pour le travail commun PE/PLC en amont des séances durant le premier trimestre (compétences préalables à acquérir par les élèves, évaluation)</a:t>
            </a:r>
          </a:p>
          <a:p>
            <a:pPr marL="0" indent="0">
              <a:buNone/>
            </a:pPr>
            <a:r>
              <a:rPr lang="fr-FR" dirty="0" smtClean="0"/>
              <a:t>	–</a:t>
            </a:r>
            <a:r>
              <a:rPr lang="fr-FR" dirty="0"/>
              <a:t> pour la vie scolaire avec la formalisation de rituels de vie commune</a:t>
            </a:r>
          </a:p>
          <a:p>
            <a:pPr marL="0" indent="0">
              <a:buNone/>
            </a:pPr>
            <a:r>
              <a:rPr lang="fr-FR" dirty="0" smtClean="0"/>
              <a:t>	–</a:t>
            </a:r>
            <a:r>
              <a:rPr lang="fr-FR" dirty="0"/>
              <a:t> pour la journée porte ouverte des parents, programmée lors d’une des demi-journées de présence des CM2 au collège (ateliers avec participation ouverte aux parents).</a:t>
            </a:r>
          </a:p>
          <a:p>
            <a:r>
              <a:rPr lang="fr-FR" dirty="0"/>
              <a:t>Moyens mobilisés : pour les PE, mobilisation d’une partie des 18 demi-journées de pondération au titre du REP+ et d’une partie des 108 heures ; pour les PLC, mobilisation d’une partie de la pondération 1.1 et paiement en HSE des interventions auprès des élèves de CM2 (80 HSE, soit environ 2,5 HSA). </a:t>
            </a:r>
          </a:p>
        </p:txBody>
      </p:sp>
    </p:spTree>
    <p:extLst>
      <p:ext uri="{BB962C8B-B14F-4D97-AF65-F5344CB8AC3E}">
        <p14:creationId xmlns:p14="http://schemas.microsoft.com/office/powerpoint/2010/main" val="3566094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Des actions qui visent la réduction des causes de discontinuité au niveau de l’enseignement </a:t>
            </a:r>
            <a:endParaRPr lang="fr-FR" sz="32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71288218"/>
              </p:ext>
            </p:extLst>
          </p:nvPr>
        </p:nvGraphicFramePr>
        <p:xfrm>
          <a:off x="457200" y="1600200"/>
          <a:ext cx="8229600" cy="485140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fr-FR" dirty="0" smtClean="0"/>
                        <a:t>Effets attendus</a:t>
                      </a:r>
                      <a:endParaRPr lang="fr-FR" dirty="0"/>
                    </a:p>
                  </a:txBody>
                  <a:tcPr/>
                </a:tc>
                <a:tc>
                  <a:txBody>
                    <a:bodyPr/>
                    <a:lstStyle/>
                    <a:p>
                      <a:r>
                        <a:rPr lang="fr-FR" dirty="0" smtClean="0"/>
                        <a:t>Contraintes </a:t>
                      </a:r>
                      <a:endParaRPr lang="fr-FR" dirty="0"/>
                    </a:p>
                  </a:txBody>
                  <a:tcPr/>
                </a:tc>
                <a:tc>
                  <a:txBody>
                    <a:bodyPr/>
                    <a:lstStyle/>
                    <a:p>
                      <a:r>
                        <a:rPr lang="fr-FR" dirty="0" smtClean="0"/>
                        <a:t>Leviers</a:t>
                      </a:r>
                      <a:endParaRPr lang="fr-FR" dirty="0"/>
                    </a:p>
                  </a:txBody>
                  <a:tcPr/>
                </a:tc>
              </a:tr>
              <a:tr h="370840">
                <a:tc>
                  <a:txBody>
                    <a:bodyPr/>
                    <a:lstStyle/>
                    <a:p>
                      <a:r>
                        <a:rPr lang="fr-FR" dirty="0" smtClean="0"/>
                        <a:t>Appropriation collective des programmes du C3</a:t>
                      </a:r>
                    </a:p>
                    <a:p>
                      <a:r>
                        <a:rPr lang="fr-FR" dirty="0" smtClean="0"/>
                        <a:t>Elaboration de progressions et de</a:t>
                      </a:r>
                      <a:r>
                        <a:rPr lang="fr-FR" baseline="0" dirty="0" smtClean="0"/>
                        <a:t> stratégies pédagogiques communes</a:t>
                      </a:r>
                    </a:p>
                    <a:p>
                      <a:r>
                        <a:rPr lang="fr-FR" baseline="0" dirty="0" smtClean="0"/>
                        <a:t>Création d’outils communs</a:t>
                      </a:r>
                    </a:p>
                    <a:p>
                      <a:r>
                        <a:rPr lang="fr-FR" baseline="0" dirty="0" smtClean="0"/>
                        <a:t>Construction de parcours cohérents</a:t>
                      </a:r>
                    </a:p>
                    <a:p>
                      <a:r>
                        <a:rPr lang="fr-FR" baseline="0" dirty="0" smtClean="0"/>
                        <a:t>Pratiques d’évaluation partagées</a:t>
                      </a:r>
                    </a:p>
                    <a:p>
                      <a:r>
                        <a:rPr lang="fr-FR" baseline="0" dirty="0" smtClean="0"/>
                        <a:t>Evolution des postures professionnelles</a:t>
                      </a:r>
                    </a:p>
                    <a:p>
                      <a:r>
                        <a:rPr lang="fr-FR" baseline="0" dirty="0" smtClean="0"/>
                        <a:t>Meilleure prise en charge de l’hétérogénéité des élèves</a:t>
                      </a:r>
                      <a:endParaRPr lang="fr-FR" dirty="0"/>
                    </a:p>
                  </a:txBody>
                  <a:tcPr/>
                </a:tc>
                <a:tc>
                  <a:txBody>
                    <a:bodyPr/>
                    <a:lstStyle/>
                    <a:p>
                      <a:r>
                        <a:rPr lang="fr-FR" dirty="0" smtClean="0"/>
                        <a:t>Organisation de la FC entre</a:t>
                      </a:r>
                      <a:r>
                        <a:rPr lang="fr-FR" baseline="0" dirty="0" smtClean="0"/>
                        <a:t> 1</a:t>
                      </a:r>
                      <a:r>
                        <a:rPr lang="fr-FR" baseline="30000" dirty="0" smtClean="0"/>
                        <a:t>er</a:t>
                      </a:r>
                      <a:r>
                        <a:rPr lang="fr-FR" baseline="0" dirty="0" smtClean="0"/>
                        <a:t> et second degré</a:t>
                      </a:r>
                    </a:p>
                    <a:p>
                      <a:r>
                        <a:rPr lang="fr-FR" baseline="0" dirty="0" smtClean="0"/>
                        <a:t>Temps de concertation nécessaire</a:t>
                      </a:r>
                    </a:p>
                    <a:p>
                      <a:r>
                        <a:rPr lang="fr-FR" baseline="0" dirty="0" smtClean="0"/>
                        <a:t>Animation conjointe des équipes par les corps d’inspection, IEN et IA-IPR</a:t>
                      </a:r>
                    </a:p>
                    <a:p>
                      <a:r>
                        <a:rPr lang="fr-FR" baseline="0" dirty="0" smtClean="0"/>
                        <a:t>Faisabilité pour les PE</a:t>
                      </a:r>
                    </a:p>
                    <a:p>
                      <a:r>
                        <a:rPr lang="fr-FR" baseline="0" dirty="0" smtClean="0"/>
                        <a:t>Reconnaissance de l’investissement des acteurs</a:t>
                      </a:r>
                    </a:p>
                    <a:p>
                      <a:r>
                        <a:rPr lang="fr-FR" baseline="0" dirty="0" smtClean="0"/>
                        <a:t>Prise en charge des frais de déplacement</a:t>
                      </a:r>
                      <a:endParaRPr lang="fr-FR" dirty="0"/>
                    </a:p>
                  </a:txBody>
                  <a:tcPr/>
                </a:tc>
                <a:tc>
                  <a:txBody>
                    <a:bodyPr/>
                    <a:lstStyle/>
                    <a:p>
                      <a:r>
                        <a:rPr lang="fr-FR" dirty="0" smtClean="0"/>
                        <a:t>Implication du binôme IEN-principal</a:t>
                      </a:r>
                    </a:p>
                    <a:p>
                      <a:r>
                        <a:rPr lang="fr-FR" dirty="0" smtClean="0"/>
                        <a:t>Impulsion et accompagnement des corps d’inspection</a:t>
                      </a:r>
                    </a:p>
                    <a:p>
                      <a:r>
                        <a:rPr lang="fr-FR" dirty="0" smtClean="0"/>
                        <a:t>Mise en place d’espaces de travail collaboratifs</a:t>
                      </a:r>
                    </a:p>
                    <a:p>
                      <a:r>
                        <a:rPr lang="fr-FR" dirty="0" smtClean="0"/>
                        <a:t>Développement de formations inter degrés à l’échelle des bassins</a:t>
                      </a:r>
                    </a:p>
                    <a:p>
                      <a:r>
                        <a:rPr lang="fr-FR" dirty="0" smtClean="0"/>
                        <a:t>Mobilisation commune de la seconde journée de pré rentrée</a:t>
                      </a:r>
                    </a:p>
                    <a:p>
                      <a:r>
                        <a:rPr lang="fr-FR" dirty="0" smtClean="0"/>
                        <a:t>Mobilisation commune de la journée</a:t>
                      </a:r>
                      <a:r>
                        <a:rPr lang="fr-FR" baseline="0" dirty="0" smtClean="0"/>
                        <a:t> de solidarité</a:t>
                      </a:r>
                      <a:endParaRPr lang="fr-FR" dirty="0"/>
                    </a:p>
                  </a:txBody>
                  <a:tcPr/>
                </a:tc>
              </a:tr>
            </a:tbl>
          </a:graphicData>
        </a:graphic>
      </p:graphicFrame>
    </p:spTree>
    <p:extLst>
      <p:ext uri="{BB962C8B-B14F-4D97-AF65-F5344CB8AC3E}">
        <p14:creationId xmlns:p14="http://schemas.microsoft.com/office/powerpoint/2010/main" val="29497876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effectLst>
                  <a:outerShdw blurRad="38100" dist="38100" dir="2700000" algn="tl">
                    <a:srgbClr val="000000">
                      <a:alpha val="43137"/>
                    </a:srgbClr>
                  </a:outerShdw>
                </a:effectLst>
              </a:rPr>
              <a:t>Zoom sur la ZAP Sud-Gironde</a:t>
            </a:r>
            <a:endParaRPr lang="fr-FR" b="1" dirty="0">
              <a:solidFill>
                <a:schemeClr val="tx2"/>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395536" y="1340768"/>
            <a:ext cx="8291264" cy="4785395"/>
          </a:xfrm>
        </p:spPr>
        <p:txBody>
          <a:bodyPr>
            <a:normAutofit fontScale="55000" lnSpcReduction="20000"/>
          </a:bodyPr>
          <a:lstStyle/>
          <a:p>
            <a:r>
              <a:rPr lang="fr-FR" sz="3800" dirty="0"/>
              <a:t>Dans l’académie, une zone d’animation pédagogique fonctionne comme un bassin d’éducation et de formation ; c’est un lieu de concertation entre pairs (personnels de direction et corps d’inspection) qui organise la réflexion et fixe des priorités d’action en prenant appui sur des travaux de groupes mixtes. À l’origine du projet, se trouve la nécessité de prendre en charge avec efficacité la difficulté scolaire de trop nombreux élèves à leur arrivée en 6</a:t>
            </a:r>
            <a:r>
              <a:rPr lang="fr-FR" sz="3800" baseline="30000" dirty="0"/>
              <a:t>ème</a:t>
            </a:r>
            <a:r>
              <a:rPr lang="fr-FR" sz="3800" dirty="0"/>
              <a:t>. La stratégie a procédé par paliers dans plusieurs directions : </a:t>
            </a:r>
          </a:p>
          <a:p>
            <a:r>
              <a:rPr lang="fr-FR" sz="3800" dirty="0"/>
              <a:t>– une expérimentation en 2011-2012 pour mettre en place des classes sans notes (généralisation aux onze collèges de la ZAP aujourd’hui) ; </a:t>
            </a:r>
          </a:p>
          <a:p>
            <a:r>
              <a:rPr lang="fr-FR" sz="3800" dirty="0"/>
              <a:t>– des actions de formation inter degrés dès 2011, qui sont ambitieuses (différenciation, formations transdisciplinaires, intelligences multiples, entretien d’explicitation), installées dans la durée et qui concernent un nombre conséquent de personnels ;</a:t>
            </a:r>
          </a:p>
          <a:p>
            <a:r>
              <a:rPr lang="fr-FR" sz="3800" dirty="0"/>
              <a:t>– un travail sur le redécoupage des circonscriptions du premier degré et de la ZAP pour que les périmètres se recouvrent. </a:t>
            </a:r>
          </a:p>
          <a:p>
            <a:pPr marL="0" indent="0">
              <a:buNone/>
            </a:pPr>
            <a:r>
              <a:rPr lang="fr-FR" sz="3800" dirty="0"/>
              <a:t> </a:t>
            </a:r>
          </a:p>
          <a:p>
            <a:endParaRPr lang="fr-FR" dirty="0"/>
          </a:p>
        </p:txBody>
      </p:sp>
    </p:spTree>
    <p:extLst>
      <p:ext uri="{BB962C8B-B14F-4D97-AF65-F5344CB8AC3E}">
        <p14:creationId xmlns:p14="http://schemas.microsoft.com/office/powerpoint/2010/main" val="2873160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2"/>
                </a:solidFill>
                <a:effectLst>
                  <a:outerShdw blurRad="38100" dist="38100" dir="2700000" algn="tl">
                    <a:srgbClr val="000000">
                      <a:alpha val="43137"/>
                    </a:srgbClr>
                  </a:outerShdw>
                </a:effectLst>
              </a:rPr>
              <a:t>Zoom sur la ZAP Sud-Gironde</a:t>
            </a:r>
            <a:endParaRPr lang="fr-FR" b="1" dirty="0">
              <a:solidFill>
                <a:schemeClr val="tx2"/>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a:xfrm>
            <a:off x="467544" y="1340768"/>
            <a:ext cx="8229600" cy="4525963"/>
          </a:xfrm>
        </p:spPr>
        <p:txBody>
          <a:bodyPr>
            <a:normAutofit fontScale="47500" lnSpcReduction="20000"/>
          </a:bodyPr>
          <a:lstStyle/>
          <a:p>
            <a:r>
              <a:rPr lang="fr-FR" sz="4400" dirty="0"/>
              <a:t>La marge d’autonomie laissée aux conseils école - collège a produit plusieurs modèles de continuité adaptés aux réalités locales :</a:t>
            </a:r>
          </a:p>
          <a:p>
            <a:pPr marL="0" indent="0">
              <a:buNone/>
            </a:pPr>
            <a:r>
              <a:rPr lang="fr-FR" sz="4400" dirty="0" smtClean="0"/>
              <a:t>	–</a:t>
            </a:r>
            <a:r>
              <a:rPr lang="fr-FR" sz="4400" dirty="0"/>
              <a:t> des classes transplantées une demi-journée par semaine durant une période de cinq à huit semaines. </a:t>
            </a:r>
          </a:p>
          <a:p>
            <a:pPr marL="0" indent="0">
              <a:buNone/>
            </a:pPr>
            <a:r>
              <a:rPr lang="fr-FR" sz="4400" dirty="0"/>
              <a:t> Deux variantes sont mises à l’œuvre : soit deux groupes mixtes CM2-6</a:t>
            </a:r>
            <a:r>
              <a:rPr lang="fr-FR" sz="4400" baseline="30000" dirty="0"/>
              <a:t>ème</a:t>
            </a:r>
            <a:r>
              <a:rPr lang="fr-FR" sz="4400" dirty="0"/>
              <a:t> sont constitués et les groupes sont répartis entre PE et PLC ; soit les CM2 sont accueillis seuls et il y a </a:t>
            </a:r>
            <a:r>
              <a:rPr lang="fr-FR" sz="4400" dirty="0" err="1"/>
              <a:t>co</a:t>
            </a:r>
            <a:r>
              <a:rPr lang="fr-FR" sz="4400" dirty="0"/>
              <a:t>-intervention des deux enseignants. </a:t>
            </a:r>
          </a:p>
          <a:p>
            <a:pPr marL="0" indent="0">
              <a:buNone/>
            </a:pPr>
            <a:r>
              <a:rPr lang="fr-FR" sz="4400" dirty="0"/>
              <a:t>	</a:t>
            </a:r>
            <a:r>
              <a:rPr lang="fr-FR" sz="4400" dirty="0" smtClean="0"/>
              <a:t>–</a:t>
            </a:r>
            <a:r>
              <a:rPr lang="fr-FR" sz="4400" dirty="0"/>
              <a:t> des échanges de service sur les temps d’accompagnement personnalisé (AP) en 6</a:t>
            </a:r>
            <a:r>
              <a:rPr lang="fr-FR" sz="4400" baseline="30000" dirty="0"/>
              <a:t>ème</a:t>
            </a:r>
            <a:r>
              <a:rPr lang="fr-FR" sz="4400" dirty="0"/>
              <a:t> et d’activités pédagogiques complémentaires (APC) en CM2. Les professeurs de CM2 viennent au collège durant tout le premier trimestre et interviennent en AP (mise en barrettes de groupes de besoins) ; au troisième trimestre, les PLC interviennent dans le cadre des APC ;</a:t>
            </a:r>
          </a:p>
          <a:p>
            <a:pPr marL="0" indent="0">
              <a:buNone/>
            </a:pPr>
            <a:r>
              <a:rPr lang="fr-FR" sz="4400" dirty="0" smtClean="0"/>
              <a:t>	- </a:t>
            </a:r>
            <a:r>
              <a:rPr lang="fr-FR" sz="4400" dirty="0"/>
              <a:t>des actions ponctuelles qui prennent la forme de journées en immersion au collège. </a:t>
            </a:r>
          </a:p>
          <a:p>
            <a:pPr marL="0" indent="0">
              <a:buNone/>
            </a:pPr>
            <a:r>
              <a:rPr lang="fr-FR" sz="4400" dirty="0"/>
              <a:t> </a:t>
            </a:r>
          </a:p>
          <a:p>
            <a:endParaRPr lang="fr-FR" dirty="0"/>
          </a:p>
        </p:txBody>
      </p:sp>
    </p:spTree>
    <p:extLst>
      <p:ext uri="{BB962C8B-B14F-4D97-AF65-F5344CB8AC3E}">
        <p14:creationId xmlns:p14="http://schemas.microsoft.com/office/powerpoint/2010/main" val="2710523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De l’analyse aux préconisations</a:t>
            </a:r>
            <a:endParaRPr lang="fr-FR" b="1" dirty="0">
              <a:solidFill>
                <a:srgbClr val="FF0000"/>
              </a:solidFill>
            </a:endParaRPr>
          </a:p>
        </p:txBody>
      </p:sp>
      <p:sp>
        <p:nvSpPr>
          <p:cNvPr id="3" name="Espace réservé du contenu 2"/>
          <p:cNvSpPr>
            <a:spLocks noGrp="1"/>
          </p:cNvSpPr>
          <p:nvPr>
            <p:ph idx="1"/>
          </p:nvPr>
        </p:nvSpPr>
        <p:spPr/>
        <p:txBody>
          <a:bodyPr>
            <a:normAutofit/>
          </a:bodyPr>
          <a:lstStyle/>
          <a:p>
            <a:r>
              <a:rPr lang="fr-FR" dirty="0" smtClean="0"/>
              <a:t>Un pilotage qui doit s’attacher à anticiper des organisations dont le niveau de contrainte doit être maîtrisé et à reconnaître l’investissement des acteurs de terrain :</a:t>
            </a:r>
          </a:p>
          <a:p>
            <a:pPr lvl="1"/>
            <a:r>
              <a:rPr lang="fr-FR" dirty="0" smtClean="0"/>
              <a:t> l’organisation des services des enseignants ;</a:t>
            </a:r>
          </a:p>
          <a:p>
            <a:pPr lvl="1"/>
            <a:r>
              <a:rPr lang="fr-FR" dirty="0"/>
              <a:t> </a:t>
            </a:r>
            <a:r>
              <a:rPr lang="fr-FR" dirty="0" smtClean="0"/>
              <a:t>la GRH ;</a:t>
            </a:r>
            <a:endParaRPr lang="fr-FR" dirty="0"/>
          </a:p>
          <a:p>
            <a:pPr lvl="1"/>
            <a:r>
              <a:rPr lang="fr-FR" dirty="0" smtClean="0"/>
              <a:t> un </a:t>
            </a:r>
            <a:r>
              <a:rPr lang="fr-FR" dirty="0"/>
              <a:t>pilotage à partir d’une organisation territoriale de proximité </a:t>
            </a:r>
            <a:r>
              <a:rPr lang="fr-FR" dirty="0" smtClean="0"/>
              <a:t>cohérente ;</a:t>
            </a:r>
          </a:p>
          <a:p>
            <a:pPr lvl="1"/>
            <a:r>
              <a:rPr lang="fr-FR" dirty="0"/>
              <a:t> </a:t>
            </a:r>
            <a:r>
              <a:rPr lang="fr-FR" dirty="0" smtClean="0"/>
              <a:t>un pilotage spécifique du cycle 3.</a:t>
            </a:r>
          </a:p>
          <a:p>
            <a:endParaRPr lang="fr-FR" dirty="0"/>
          </a:p>
        </p:txBody>
      </p:sp>
    </p:spTree>
    <p:extLst>
      <p:ext uri="{BB962C8B-B14F-4D97-AF65-F5344CB8AC3E}">
        <p14:creationId xmlns:p14="http://schemas.microsoft.com/office/powerpoint/2010/main" val="38102318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rgbClr val="FF0000"/>
                </a:solidFill>
              </a:rPr>
              <a:t>De l’analyse aux préconisations</a:t>
            </a:r>
            <a:endParaRPr lang="fr-FR" b="1" dirty="0">
              <a:solidFill>
                <a:srgbClr val="FF0000"/>
              </a:solidFill>
            </a:endParaRPr>
          </a:p>
        </p:txBody>
      </p:sp>
      <p:sp>
        <p:nvSpPr>
          <p:cNvPr id="3" name="Espace réservé du contenu 2"/>
          <p:cNvSpPr>
            <a:spLocks noGrp="1"/>
          </p:cNvSpPr>
          <p:nvPr>
            <p:ph idx="1"/>
          </p:nvPr>
        </p:nvSpPr>
        <p:spPr/>
        <p:txBody>
          <a:bodyPr/>
          <a:lstStyle/>
          <a:p>
            <a:r>
              <a:rPr lang="fr-FR" dirty="0" smtClean="0"/>
              <a:t>Un accompagnement de proximité différencié selon des modalités nouvelles :</a:t>
            </a:r>
          </a:p>
          <a:p>
            <a:pPr lvl="1"/>
            <a:r>
              <a:rPr lang="fr-FR" dirty="0"/>
              <a:t> i</a:t>
            </a:r>
            <a:r>
              <a:rPr lang="fr-FR" dirty="0" smtClean="0"/>
              <a:t>mpulser la création de pôles de formation-action </a:t>
            </a:r>
          </a:p>
          <a:p>
            <a:pPr lvl="1"/>
            <a:r>
              <a:rPr lang="fr-FR" dirty="0"/>
              <a:t> é</a:t>
            </a:r>
            <a:r>
              <a:rPr lang="fr-FR" dirty="0" smtClean="0"/>
              <a:t>tablir un diagnostic préalable pour engager un accompagnement adapté ;</a:t>
            </a:r>
          </a:p>
          <a:p>
            <a:pPr lvl="1"/>
            <a:r>
              <a:rPr lang="fr-FR" dirty="0"/>
              <a:t> a</a:t>
            </a:r>
            <a:r>
              <a:rPr lang="fr-FR" dirty="0" smtClean="0"/>
              <a:t>ssocier l’ESPE à la démarche ;</a:t>
            </a:r>
          </a:p>
          <a:p>
            <a:pPr lvl="1"/>
            <a:r>
              <a:rPr lang="fr-FR" dirty="0"/>
              <a:t> </a:t>
            </a:r>
            <a:r>
              <a:rPr lang="fr-FR" dirty="0" smtClean="0"/>
              <a:t>systématiser l’inscription au PAF d’une journée </a:t>
            </a:r>
            <a:r>
              <a:rPr lang="fr-FR" i="1" dirty="0" smtClean="0"/>
              <a:t>a minima</a:t>
            </a:r>
            <a:r>
              <a:rPr lang="fr-FR" dirty="0" smtClean="0"/>
              <a:t> par secteur de collège</a:t>
            </a:r>
          </a:p>
          <a:p>
            <a:pPr lvl="1"/>
            <a:r>
              <a:rPr lang="fr-FR" dirty="0"/>
              <a:t> p</a:t>
            </a:r>
            <a:r>
              <a:rPr lang="fr-FR" dirty="0" smtClean="0"/>
              <a:t>rendre appui sur des outils adaptés.</a:t>
            </a:r>
            <a:endParaRPr lang="fr-FR" dirty="0"/>
          </a:p>
        </p:txBody>
      </p:sp>
    </p:spTree>
    <p:extLst>
      <p:ext uri="{BB962C8B-B14F-4D97-AF65-F5344CB8AC3E}">
        <p14:creationId xmlns:p14="http://schemas.microsoft.com/office/powerpoint/2010/main" val="25757780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solidFill>
                <a:effectLst>
                  <a:outerShdw blurRad="38100" dist="38100" dir="2700000" algn="tl">
                    <a:srgbClr val="000000">
                      <a:alpha val="43137"/>
                    </a:srgbClr>
                  </a:outerShdw>
                </a:effectLst>
              </a:rPr>
              <a:t>Un exemple d’outil d’auto évaluation</a:t>
            </a:r>
            <a:endParaRPr lang="fr-FR" b="1" dirty="0">
              <a:solidFill>
                <a:schemeClr val="tx2"/>
              </a:solidFill>
              <a:effectLst>
                <a:outerShdw blurRad="38100" dist="38100" dir="2700000" algn="tl">
                  <a:srgbClr val="000000">
                    <a:alpha val="43137"/>
                  </a:srgbClr>
                </a:outerShdw>
              </a:effectLst>
            </a:endParaRPr>
          </a:p>
        </p:txBody>
      </p:sp>
      <p:sp>
        <p:nvSpPr>
          <p:cNvPr id="3" name="Espace réservé du contenu 2"/>
          <p:cNvSpPr>
            <a:spLocks noGrp="1"/>
          </p:cNvSpPr>
          <p:nvPr>
            <p:ph idx="1"/>
          </p:nvPr>
        </p:nvSpPr>
        <p:spPr/>
        <p:txBody>
          <a:bodyPr>
            <a:normAutofit fontScale="47500" lnSpcReduction="20000"/>
          </a:bodyPr>
          <a:lstStyle/>
          <a:p>
            <a:r>
              <a:rPr lang="fr-FR" sz="3400" dirty="0"/>
              <a:t>PALIER 1 : Des rencontres ponctuelles sans échanges professionnels véritables, ni</a:t>
            </a:r>
          </a:p>
          <a:p>
            <a:r>
              <a:rPr lang="fr-FR" sz="3400" dirty="0"/>
              <a:t>connaissance de l’autre</a:t>
            </a:r>
          </a:p>
          <a:p>
            <a:r>
              <a:rPr lang="fr-FR" sz="3400" dirty="0"/>
              <a:t>À ce premier niveau de construction du partenariat, il est indispensable d’apprendre à se</a:t>
            </a:r>
          </a:p>
          <a:p>
            <a:r>
              <a:rPr lang="fr-FR" sz="3400" dirty="0"/>
              <a:t>connaître et à se faire </a:t>
            </a:r>
            <a:r>
              <a:rPr lang="fr-FR" sz="3400" dirty="0" smtClean="0"/>
              <a:t>confiance.</a:t>
            </a:r>
          </a:p>
          <a:p>
            <a:pPr marL="0" indent="0">
              <a:buNone/>
            </a:pPr>
            <a:endParaRPr lang="fr-FR" sz="3400" dirty="0"/>
          </a:p>
          <a:p>
            <a:r>
              <a:rPr lang="fr-FR" sz="3400" dirty="0" smtClean="0"/>
              <a:t>PALIER </a:t>
            </a:r>
            <a:r>
              <a:rPr lang="fr-FR" sz="3400" dirty="0"/>
              <a:t>2 : Des échanges de services ou des projets qui ne questionnent pas les pratiques</a:t>
            </a:r>
          </a:p>
          <a:p>
            <a:r>
              <a:rPr lang="fr-FR" sz="3400" dirty="0"/>
              <a:t>pédagogiques</a:t>
            </a:r>
          </a:p>
          <a:p>
            <a:pPr marL="0" indent="0">
              <a:buNone/>
            </a:pPr>
            <a:endParaRPr lang="fr-FR" sz="3400" dirty="0"/>
          </a:p>
          <a:p>
            <a:r>
              <a:rPr lang="fr-FR" sz="3400" dirty="0" smtClean="0"/>
              <a:t>PALIER </a:t>
            </a:r>
            <a:r>
              <a:rPr lang="fr-FR" sz="3400" dirty="0"/>
              <a:t>3 : Des échanges entre enseignants sur les pratiques</a:t>
            </a:r>
          </a:p>
          <a:p>
            <a:r>
              <a:rPr lang="fr-FR" sz="3400" dirty="0"/>
              <a:t>Pour ce troisième niveau, les échanges autour de la pédagogie se renforcent, la coopération</a:t>
            </a:r>
          </a:p>
          <a:p>
            <a:r>
              <a:rPr lang="fr-FR" sz="3400" dirty="0"/>
              <a:t>entre les enseignants devient effective dans le temps. C’est le début de l’harmonisation.</a:t>
            </a:r>
          </a:p>
          <a:p>
            <a:endParaRPr lang="fr-FR" sz="3400" dirty="0"/>
          </a:p>
          <a:p>
            <a:r>
              <a:rPr lang="fr-FR" sz="3400" dirty="0"/>
              <a:t>PALIER 4 : Des projets construits en commun</a:t>
            </a:r>
          </a:p>
          <a:p>
            <a:r>
              <a:rPr lang="fr-FR" sz="3400" dirty="0"/>
              <a:t>Les pratiques inter-établissements s’inscrivent dans la durée avec des projets </a:t>
            </a:r>
            <a:r>
              <a:rPr lang="fr-FR" sz="3400" dirty="0" smtClean="0"/>
              <a:t>annualisés.</a:t>
            </a:r>
          </a:p>
          <a:p>
            <a:pPr marL="0" indent="0">
              <a:buNone/>
            </a:pPr>
            <a:endParaRPr lang="fr-FR" sz="3400" dirty="0"/>
          </a:p>
          <a:p>
            <a:r>
              <a:rPr lang="fr-FR" sz="3400" dirty="0" smtClean="0"/>
              <a:t>PALIER </a:t>
            </a:r>
            <a:r>
              <a:rPr lang="fr-FR" sz="3400" dirty="0"/>
              <a:t>5 : Des pratiques pédagogiques harmonisées</a:t>
            </a:r>
          </a:p>
          <a:p>
            <a:r>
              <a:rPr lang="fr-FR" sz="3400" dirty="0"/>
              <a:t>À ce niveau, la </a:t>
            </a:r>
            <a:r>
              <a:rPr lang="fr-FR" sz="3400" dirty="0" err="1"/>
              <a:t>co</a:t>
            </a:r>
            <a:r>
              <a:rPr lang="fr-FR" sz="3400" dirty="0"/>
              <a:t>-élaboration s’élargit avec une harmonisation des pratiques pédagogiques</a:t>
            </a:r>
          </a:p>
          <a:p>
            <a:r>
              <a:rPr lang="fr-FR" sz="3400" dirty="0"/>
              <a:t>pouvant constituer le socle de projets pédagogiques inter-établissements </a:t>
            </a:r>
            <a:r>
              <a:rPr lang="fr-FR" sz="3400" dirty="0" smtClean="0"/>
              <a:t>communs</a:t>
            </a:r>
            <a:r>
              <a:rPr lang="fr-FR" dirty="0" smtClean="0"/>
              <a:t>.</a:t>
            </a:r>
            <a:endParaRPr lang="fr-FR" dirty="0"/>
          </a:p>
        </p:txBody>
      </p:sp>
    </p:spTree>
    <p:extLst>
      <p:ext uri="{BB962C8B-B14F-4D97-AF65-F5344CB8AC3E}">
        <p14:creationId xmlns:p14="http://schemas.microsoft.com/office/powerpoint/2010/main" val="4016095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60648"/>
            <a:ext cx="8229600" cy="1143000"/>
          </a:xfrm>
        </p:spPr>
        <p:txBody>
          <a:bodyPr>
            <a:normAutofit fontScale="90000"/>
          </a:bodyPr>
          <a:lstStyle/>
          <a:p>
            <a:r>
              <a:rPr lang="fr-FR" b="1" dirty="0" smtClean="0">
                <a:solidFill>
                  <a:schemeClr val="tx2"/>
                </a:solidFill>
              </a:rPr>
              <a:t>L’ENT au service de la continuité pédagogique (1)</a:t>
            </a:r>
            <a:endParaRPr lang="fr-FR" b="1" dirty="0">
              <a:solidFill>
                <a:schemeClr val="tx2"/>
              </a:solidFill>
            </a:endParaRPr>
          </a:p>
        </p:txBody>
      </p:sp>
      <p:sp>
        <p:nvSpPr>
          <p:cNvPr id="3" name="Espace réservé du contenu 2"/>
          <p:cNvSpPr>
            <a:spLocks noGrp="1"/>
          </p:cNvSpPr>
          <p:nvPr>
            <p:ph idx="1"/>
          </p:nvPr>
        </p:nvSpPr>
        <p:spPr/>
        <p:txBody>
          <a:bodyPr>
            <a:normAutofit fontScale="70000" lnSpcReduction="20000"/>
          </a:bodyPr>
          <a:lstStyle/>
          <a:p>
            <a:r>
              <a:rPr lang="fr-FR" dirty="0" smtClean="0"/>
              <a:t>Le contexte : une circonscription urbaine (Clichy-la-Garenne) d’une vingtaine d’écoles, 3 collèges. Des équipements de qualité. Des élèves qui, au sortir de l’école élémentaire, alimentent indifféremment les 3 collèges.</a:t>
            </a:r>
          </a:p>
          <a:p>
            <a:r>
              <a:rPr lang="fr-FR" dirty="0" smtClean="0"/>
              <a:t>Les objectifs : </a:t>
            </a:r>
            <a:r>
              <a:rPr lang="fr-FR" dirty="0"/>
              <a:t>a</a:t>
            </a:r>
            <a:r>
              <a:rPr lang="fr-FR" dirty="0" smtClean="0"/>
              <a:t>nimer </a:t>
            </a:r>
            <a:r>
              <a:rPr lang="fr-FR" dirty="0"/>
              <a:t>les trois CEC de la circonscription sur le versant pédagogique en fonction des différents projets à l’œuvre dans les trois cycles pour favoriser la synergie entre les différentes écoles et les collèges qui s’appuient sur la plateforme de </a:t>
            </a:r>
            <a:r>
              <a:rPr lang="fr-FR" dirty="0" smtClean="0"/>
              <a:t>l’ENT ;</a:t>
            </a:r>
            <a:endParaRPr lang="fr-FR" dirty="0"/>
          </a:p>
          <a:p>
            <a:pPr marL="0" indent="0">
              <a:buNone/>
            </a:pPr>
            <a:r>
              <a:rPr lang="fr-FR" dirty="0"/>
              <a:t>	</a:t>
            </a:r>
            <a:r>
              <a:rPr lang="fr-FR" dirty="0" smtClean="0"/>
              <a:t>	engager </a:t>
            </a:r>
            <a:r>
              <a:rPr lang="fr-FR" dirty="0"/>
              <a:t>les enseignants dans la culture du travail </a:t>
            </a:r>
            <a:r>
              <a:rPr lang="fr-FR" dirty="0" smtClean="0"/>
              <a:t>collaboratif </a:t>
            </a:r>
            <a:r>
              <a:rPr lang="fr-FR" dirty="0"/>
              <a:t>à </a:t>
            </a:r>
            <a:r>
              <a:rPr lang="fr-FR" dirty="0" smtClean="0"/>
              <a:t>distance ;</a:t>
            </a:r>
            <a:endParaRPr lang="fr-FR" dirty="0"/>
          </a:p>
          <a:p>
            <a:pPr marL="0" indent="0">
              <a:buNone/>
            </a:pPr>
            <a:r>
              <a:rPr lang="fr-FR" dirty="0"/>
              <a:t>	</a:t>
            </a:r>
            <a:r>
              <a:rPr lang="fr-FR" dirty="0" smtClean="0"/>
              <a:t>	transformer </a:t>
            </a:r>
            <a:r>
              <a:rPr lang="fr-FR" dirty="0"/>
              <a:t>en atout la complexité des flux des élèves </a:t>
            </a:r>
            <a:endParaRPr lang="fr-FR" dirty="0" smtClean="0"/>
          </a:p>
          <a:p>
            <a:r>
              <a:rPr lang="fr-FR" dirty="0" smtClean="0"/>
              <a:t>Le fonctionnement : un ENT pivot installé au collège, ouvert aux enseignants du premier degré, avec des comptes utilisateurs ; la création de groupes inter établissements (un groupe par collège) au sein desquels les enseignants échangent.</a:t>
            </a:r>
          </a:p>
        </p:txBody>
      </p:sp>
    </p:spTree>
    <p:extLst>
      <p:ext uri="{BB962C8B-B14F-4D97-AF65-F5344CB8AC3E}">
        <p14:creationId xmlns:p14="http://schemas.microsoft.com/office/powerpoint/2010/main" val="21532449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32656"/>
            <a:ext cx="8229600" cy="1143000"/>
          </a:xfrm>
        </p:spPr>
        <p:txBody>
          <a:bodyPr>
            <a:normAutofit fontScale="90000"/>
          </a:bodyPr>
          <a:lstStyle/>
          <a:p>
            <a:r>
              <a:rPr lang="fr-FR" b="1" dirty="0" smtClean="0">
                <a:solidFill>
                  <a:schemeClr val="tx2"/>
                </a:solidFill>
              </a:rPr>
              <a:t>L’ENT au service de la continuité pédagogique (2)</a:t>
            </a:r>
            <a:endParaRPr lang="fr-FR" b="1" dirty="0">
              <a:solidFill>
                <a:schemeClr val="tx2"/>
              </a:solidFill>
            </a:endParaRPr>
          </a:p>
        </p:txBody>
      </p:sp>
      <p:sp>
        <p:nvSpPr>
          <p:cNvPr id="3" name="Espace réservé du contenu 2"/>
          <p:cNvSpPr>
            <a:spLocks noGrp="1"/>
          </p:cNvSpPr>
          <p:nvPr>
            <p:ph idx="1"/>
          </p:nvPr>
        </p:nvSpPr>
        <p:spPr/>
        <p:txBody>
          <a:bodyPr>
            <a:normAutofit fontScale="92500" lnSpcReduction="20000"/>
          </a:bodyPr>
          <a:lstStyle/>
          <a:p>
            <a:r>
              <a:rPr lang="fr-FR" dirty="0" smtClean="0"/>
              <a:t>Les conditions de la réussite :</a:t>
            </a:r>
          </a:p>
          <a:p>
            <a:pPr marL="0" indent="0">
              <a:buNone/>
            </a:pPr>
            <a:r>
              <a:rPr lang="fr-FR" dirty="0" smtClean="0"/>
              <a:t>- Un </a:t>
            </a:r>
            <a:r>
              <a:rPr lang="fr-FR" dirty="0"/>
              <a:t>territoire bien couvert et un débit de 20 mégabits par </a:t>
            </a:r>
            <a:r>
              <a:rPr lang="fr-FR" dirty="0" smtClean="0"/>
              <a:t>seconde ;</a:t>
            </a:r>
            <a:endParaRPr lang="fr-FR" sz="2800" dirty="0"/>
          </a:p>
          <a:p>
            <a:pPr marL="0" indent="0">
              <a:buNone/>
            </a:pPr>
            <a:r>
              <a:rPr lang="fr-FR" dirty="0" smtClean="0"/>
              <a:t>- Un </a:t>
            </a:r>
            <a:r>
              <a:rPr lang="fr-FR" dirty="0"/>
              <a:t>accompagnement académique très fort notamment par la délégation au numérique, renforcé par  la synergie entre le conseiller DAN du bassin et la conseillère </a:t>
            </a:r>
            <a:r>
              <a:rPr lang="fr-FR" dirty="0" smtClean="0"/>
              <a:t>pédagogique ;</a:t>
            </a:r>
            <a:endParaRPr lang="fr-FR" sz="2800" dirty="0"/>
          </a:p>
          <a:p>
            <a:pPr marL="0" indent="0">
              <a:buNone/>
            </a:pPr>
            <a:r>
              <a:rPr lang="fr-FR" dirty="0" smtClean="0"/>
              <a:t>- Une </a:t>
            </a:r>
            <a:r>
              <a:rPr lang="fr-FR" dirty="0"/>
              <a:t>vision stratégique et de long terme partagée par les responsables locaux, moteurs de ces </a:t>
            </a:r>
            <a:r>
              <a:rPr lang="fr-FR" dirty="0" smtClean="0"/>
              <a:t>initiatives ;</a:t>
            </a:r>
            <a:endParaRPr lang="fr-FR" sz="2800" dirty="0"/>
          </a:p>
          <a:p>
            <a:pPr marL="0" indent="0">
              <a:buNone/>
            </a:pPr>
            <a:r>
              <a:rPr lang="fr-FR" dirty="0" smtClean="0"/>
              <a:t>- Une </a:t>
            </a:r>
            <a:r>
              <a:rPr lang="fr-FR" dirty="0"/>
              <a:t>collectivité favorable et facilitatrice.</a:t>
            </a:r>
            <a:endParaRPr lang="fr-FR" sz="2800" dirty="0"/>
          </a:p>
          <a:p>
            <a:pPr lvl="1"/>
            <a:endParaRPr lang="fr-FR" dirty="0"/>
          </a:p>
        </p:txBody>
      </p:sp>
    </p:spTree>
    <p:extLst>
      <p:ext uri="{BB962C8B-B14F-4D97-AF65-F5344CB8AC3E}">
        <p14:creationId xmlns:p14="http://schemas.microsoft.com/office/powerpoint/2010/main" val="37901445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solidFill>
              </a:rPr>
              <a:t>Un dispositif expérimental de classe mixte CM2-6</a:t>
            </a:r>
            <a:r>
              <a:rPr lang="fr-FR" b="1" baseline="30000" dirty="0" smtClean="0">
                <a:solidFill>
                  <a:schemeClr val="tx2"/>
                </a:solidFill>
              </a:rPr>
              <a:t>ème</a:t>
            </a:r>
            <a:r>
              <a:rPr lang="fr-FR" b="1" dirty="0" smtClean="0">
                <a:solidFill>
                  <a:schemeClr val="tx2"/>
                </a:solidFill>
              </a:rPr>
              <a:t> (1)</a:t>
            </a:r>
            <a:endParaRPr lang="fr-FR" b="1" dirty="0">
              <a:solidFill>
                <a:schemeClr val="tx2"/>
              </a:solidFill>
            </a:endParaRPr>
          </a:p>
        </p:txBody>
      </p:sp>
      <p:sp>
        <p:nvSpPr>
          <p:cNvPr id="3" name="Espace réservé du contenu 2"/>
          <p:cNvSpPr>
            <a:spLocks noGrp="1"/>
          </p:cNvSpPr>
          <p:nvPr>
            <p:ph idx="1"/>
          </p:nvPr>
        </p:nvSpPr>
        <p:spPr/>
        <p:txBody>
          <a:bodyPr>
            <a:normAutofit fontScale="62500" lnSpcReduction="20000"/>
          </a:bodyPr>
          <a:lstStyle/>
          <a:p>
            <a:r>
              <a:rPr lang="fr-FR" dirty="0" smtClean="0"/>
              <a:t>Une </a:t>
            </a:r>
            <a:r>
              <a:rPr lang="fr-FR" dirty="0"/>
              <a:t>classe de CM2 est répartie sur deux classes de 6</a:t>
            </a:r>
            <a:r>
              <a:rPr lang="fr-FR" baseline="30000" dirty="0"/>
              <a:t>ème</a:t>
            </a:r>
            <a:r>
              <a:rPr lang="fr-FR" dirty="0"/>
              <a:t> pour créer deux classes mixtes de CM2-6</a:t>
            </a:r>
            <a:r>
              <a:rPr lang="fr-FR" baseline="30000" dirty="0"/>
              <a:t>ème</a:t>
            </a:r>
            <a:r>
              <a:rPr lang="fr-FR" dirty="0" smtClean="0"/>
              <a:t>.</a:t>
            </a:r>
          </a:p>
          <a:p>
            <a:r>
              <a:rPr lang="fr-FR" dirty="0" smtClean="0"/>
              <a:t>Les objectifs : </a:t>
            </a:r>
            <a:r>
              <a:rPr lang="fr-FR" dirty="0"/>
              <a:t>c</a:t>
            </a:r>
            <a:r>
              <a:rPr lang="fr-FR" dirty="0" smtClean="0"/>
              <a:t>onstituer </a:t>
            </a:r>
            <a:r>
              <a:rPr lang="fr-FR" dirty="0"/>
              <a:t>un levier de la performance </a:t>
            </a:r>
            <a:r>
              <a:rPr lang="fr-FR" dirty="0" smtClean="0"/>
              <a:t>scolaire ; innover </a:t>
            </a:r>
            <a:r>
              <a:rPr lang="fr-FR" dirty="0"/>
              <a:t>en matière de collaboration inter </a:t>
            </a:r>
            <a:r>
              <a:rPr lang="fr-FR" dirty="0" smtClean="0"/>
              <a:t>degrés ; faire </a:t>
            </a:r>
            <a:r>
              <a:rPr lang="fr-FR" dirty="0"/>
              <a:t>vivre le cycle 3 tant pour les élèves que pour les </a:t>
            </a:r>
            <a:r>
              <a:rPr lang="fr-FR" dirty="0" smtClean="0"/>
              <a:t>enseignants ; permettre aux élèves de CM2 d’avoir un contact prolongé avec le collège pour faciliter la transition école-collège ; favoriser la continuité des apprentissages du CM2 à la 6</a:t>
            </a:r>
            <a:r>
              <a:rPr lang="fr-FR" baseline="30000" dirty="0" smtClean="0"/>
              <a:t>ème</a:t>
            </a:r>
            <a:r>
              <a:rPr lang="fr-FR" dirty="0" smtClean="0"/>
              <a:t> pour la validation du socle commun en ayant un enseignement dispensé à la fois par un PE et des PLC ; permettre pour les élèves de 6</a:t>
            </a:r>
            <a:r>
              <a:rPr lang="fr-FR" baseline="30000" dirty="0" smtClean="0"/>
              <a:t>ème</a:t>
            </a:r>
            <a:r>
              <a:rPr lang="fr-FR" dirty="0" smtClean="0"/>
              <a:t> une adaptation progressive aux conditions d’enseignement du collège.</a:t>
            </a:r>
          </a:p>
          <a:p>
            <a:r>
              <a:rPr lang="fr-FR" dirty="0"/>
              <a:t>L’organisation </a:t>
            </a:r>
            <a:r>
              <a:rPr lang="fr-FR" dirty="0" smtClean="0"/>
              <a:t>: elle est </a:t>
            </a:r>
            <a:r>
              <a:rPr lang="fr-FR" dirty="0"/>
              <a:t>fondée sur un triptyque : des enseignements communs CM2-6</a:t>
            </a:r>
            <a:r>
              <a:rPr lang="fr-FR" baseline="30000" dirty="0"/>
              <a:t>ème</a:t>
            </a:r>
            <a:r>
              <a:rPr lang="fr-FR" dirty="0"/>
              <a:t> au collège délivrés pour un groupe mixte par un PLC, pour l’autre par le PE</a:t>
            </a:r>
            <a:r>
              <a:rPr lang="fr-FR" dirty="0" smtClean="0"/>
              <a:t>, </a:t>
            </a:r>
            <a:r>
              <a:rPr lang="fr-FR" dirty="0"/>
              <a:t>des enseignements dédiés à chaque classe de CM2 et de 6</a:t>
            </a:r>
            <a:r>
              <a:rPr lang="fr-FR" baseline="30000" dirty="0"/>
              <a:t>ème</a:t>
            </a:r>
            <a:r>
              <a:rPr lang="fr-FR" dirty="0"/>
              <a:t>, assurés par le PE pour les CM2, par les PLC pour les 6èmes. </a:t>
            </a:r>
            <a:endParaRPr lang="fr-FR" dirty="0" smtClean="0"/>
          </a:p>
          <a:p>
            <a:r>
              <a:rPr lang="fr-FR" dirty="0" smtClean="0"/>
              <a:t>Les conditions : l’engagement des équipes ; un pilotage fort.</a:t>
            </a:r>
            <a:endParaRPr lang="fr-FR" dirty="0"/>
          </a:p>
          <a:p>
            <a:endParaRPr lang="fr-FR" dirty="0"/>
          </a:p>
          <a:p>
            <a:pPr marL="0" indent="0">
              <a:buNone/>
            </a:pPr>
            <a:endParaRPr lang="fr-FR" dirty="0"/>
          </a:p>
          <a:p>
            <a:endParaRPr lang="fr-FR" dirty="0"/>
          </a:p>
        </p:txBody>
      </p:sp>
    </p:spTree>
    <p:extLst>
      <p:ext uri="{BB962C8B-B14F-4D97-AF65-F5344CB8AC3E}">
        <p14:creationId xmlns:p14="http://schemas.microsoft.com/office/powerpoint/2010/main" val="1174597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Plan de l’intervention</a:t>
            </a:r>
            <a:endParaRPr lang="fr-FR" b="1" dirty="0"/>
          </a:p>
        </p:txBody>
      </p:sp>
      <p:sp>
        <p:nvSpPr>
          <p:cNvPr id="3" name="Espace réservé du contenu 2"/>
          <p:cNvSpPr>
            <a:spLocks noGrp="1"/>
          </p:cNvSpPr>
          <p:nvPr>
            <p:ph idx="1"/>
          </p:nvPr>
        </p:nvSpPr>
        <p:spPr/>
        <p:txBody>
          <a:bodyPr>
            <a:normAutofit fontScale="92500" lnSpcReduction="20000"/>
          </a:bodyPr>
          <a:lstStyle/>
          <a:p>
            <a:r>
              <a:rPr lang="fr-FR" dirty="0" smtClean="0"/>
              <a:t>Contexte de la mission et problématique</a:t>
            </a:r>
          </a:p>
          <a:p>
            <a:r>
              <a:rPr lang="fr-FR" dirty="0" smtClean="0"/>
              <a:t>Typologie des actions recensées et limites</a:t>
            </a:r>
          </a:p>
          <a:p>
            <a:r>
              <a:rPr lang="fr-FR" dirty="0" smtClean="0"/>
              <a:t>Des difficultés récurrentes mais des marges…</a:t>
            </a:r>
          </a:p>
          <a:p>
            <a:r>
              <a:rPr lang="fr-FR" dirty="0"/>
              <a:t>D</a:t>
            </a:r>
            <a:r>
              <a:rPr lang="fr-FR" dirty="0" smtClean="0"/>
              <a:t>es actions qui visent la préparation des élèves aux conditions d’enseignement en 6</a:t>
            </a:r>
            <a:r>
              <a:rPr lang="fr-FR" baseline="30000" dirty="0" smtClean="0"/>
              <a:t>ème</a:t>
            </a:r>
            <a:endParaRPr lang="fr-FR" dirty="0" smtClean="0"/>
          </a:p>
          <a:p>
            <a:r>
              <a:rPr lang="fr-FR" dirty="0"/>
              <a:t>D</a:t>
            </a:r>
            <a:r>
              <a:rPr lang="fr-FR" dirty="0" smtClean="0"/>
              <a:t>es actions qui visent la réduction des causes de discontinuité au niveau de l’enseignement</a:t>
            </a:r>
          </a:p>
          <a:p>
            <a:r>
              <a:rPr lang="fr-FR" dirty="0" smtClean="0"/>
              <a:t>De l’analyse aux préconisations</a:t>
            </a:r>
          </a:p>
          <a:p>
            <a:r>
              <a:rPr lang="fr-FR" dirty="0" smtClean="0"/>
              <a:t>Quelques illustrations</a:t>
            </a:r>
          </a:p>
          <a:p>
            <a:r>
              <a:rPr lang="fr-FR" dirty="0" smtClean="0"/>
              <a:t>En guise de </a:t>
            </a:r>
            <a:r>
              <a:rPr lang="fr-FR" dirty="0" smtClean="0"/>
              <a:t>conclusion…</a:t>
            </a:r>
            <a:endParaRPr lang="fr-FR" dirty="0"/>
          </a:p>
        </p:txBody>
      </p:sp>
    </p:spTree>
    <p:extLst>
      <p:ext uri="{BB962C8B-B14F-4D97-AF65-F5344CB8AC3E}">
        <p14:creationId xmlns:p14="http://schemas.microsoft.com/office/powerpoint/2010/main" val="2542534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solidFill>
                  <a:schemeClr val="tx2"/>
                </a:solidFill>
              </a:rPr>
              <a:t>Un dispositif expérimental de classe mixte CM2-6</a:t>
            </a:r>
            <a:r>
              <a:rPr lang="fr-FR" b="1" baseline="30000" dirty="0" smtClean="0">
                <a:solidFill>
                  <a:schemeClr val="tx2"/>
                </a:solidFill>
              </a:rPr>
              <a:t>ème</a:t>
            </a:r>
            <a:r>
              <a:rPr lang="fr-FR" b="1" dirty="0" smtClean="0">
                <a:solidFill>
                  <a:schemeClr val="tx2"/>
                </a:solidFill>
              </a:rPr>
              <a:t> (2)</a:t>
            </a:r>
            <a:endParaRPr lang="fr-FR" b="1" dirty="0">
              <a:solidFill>
                <a:schemeClr val="tx2"/>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94755988"/>
              </p:ext>
            </p:extLst>
          </p:nvPr>
        </p:nvGraphicFramePr>
        <p:xfrm>
          <a:off x="1043608" y="1700808"/>
          <a:ext cx="7560205" cy="5080940"/>
        </p:xfrm>
        <a:graphic>
          <a:graphicData uri="http://schemas.openxmlformats.org/drawingml/2006/table">
            <a:tbl>
              <a:tblPr firstRow="1" firstCol="1" bandRow="1" bandCol="1">
                <a:tableStyleId>{5C22544A-7EE6-4342-B048-85BDC9FD1C3A}</a:tableStyleId>
              </a:tblPr>
              <a:tblGrid>
                <a:gridCol w="1169620"/>
                <a:gridCol w="630580"/>
                <a:gridCol w="576064"/>
                <a:gridCol w="504056"/>
                <a:gridCol w="648072"/>
                <a:gridCol w="576064"/>
                <a:gridCol w="648072"/>
                <a:gridCol w="720080"/>
                <a:gridCol w="576064"/>
                <a:gridCol w="720080"/>
                <a:gridCol w="791453"/>
              </a:tblGrid>
              <a:tr h="954269">
                <a:tc>
                  <a:txBody>
                    <a:bodyPr/>
                    <a:lstStyle/>
                    <a:p>
                      <a:pPr algn="ctr">
                        <a:lnSpc>
                          <a:spcPct val="115000"/>
                        </a:lnSpc>
                        <a:spcBef>
                          <a:spcPts val="300"/>
                        </a:spcBef>
                        <a:spcAft>
                          <a:spcPts val="300"/>
                        </a:spcAft>
                      </a:pPr>
                      <a:r>
                        <a:rPr lang="fr-FR" sz="900" dirty="0">
                          <a:effectLst/>
                        </a:rPr>
                        <a:t>Horaire</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lundi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lundi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mardi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mardi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mercredi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mercredi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jeudi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jeudi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vendredi</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vendredi</a:t>
                      </a:r>
                      <a:endParaRPr lang="fr-FR" sz="1000" dirty="0">
                        <a:effectLst/>
                        <a:latin typeface="Calibri"/>
                        <a:ea typeface="Times New Roman"/>
                        <a:cs typeface="Times New Roman"/>
                      </a:endParaRPr>
                    </a:p>
                  </a:txBody>
                  <a:tcPr marL="68580" marR="68580" marT="0" marB="0"/>
                </a:tc>
              </a:tr>
              <a:tr h="701915">
                <a:tc>
                  <a:txBody>
                    <a:bodyPr/>
                    <a:lstStyle/>
                    <a:p>
                      <a:pPr algn="ctr">
                        <a:lnSpc>
                          <a:spcPct val="115000"/>
                        </a:lnSpc>
                        <a:spcBef>
                          <a:spcPts val="300"/>
                        </a:spcBef>
                        <a:spcAft>
                          <a:spcPts val="300"/>
                        </a:spcAft>
                      </a:pPr>
                      <a:r>
                        <a:rPr lang="fr-FR" sz="900">
                          <a:effectLst/>
                        </a:rPr>
                        <a:t>8 h 30</a:t>
                      </a:r>
                      <a:endParaRPr lang="fr-FR" sz="1000">
                        <a:effectLst/>
                      </a:endParaRPr>
                    </a:p>
                    <a:p>
                      <a:pPr algn="ctr">
                        <a:lnSpc>
                          <a:spcPct val="115000"/>
                        </a:lnSpc>
                        <a:spcBef>
                          <a:spcPts val="300"/>
                        </a:spcBef>
                        <a:spcAft>
                          <a:spcPts val="300"/>
                        </a:spcAft>
                      </a:pPr>
                      <a:r>
                        <a:rPr lang="fr-FR" sz="900">
                          <a:effectLst/>
                        </a:rPr>
                        <a:t>9 h 30</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EPS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EPS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FF00FF"/>
                          </a:highlight>
                        </a:rPr>
                        <a:t>Arts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Musique</a:t>
                      </a:r>
                      <a:endParaRPr lang="fr-FR" sz="1000" dirty="0">
                        <a:effectLst/>
                      </a:endParaRPr>
                    </a:p>
                    <a:p>
                      <a:pPr algn="ctr">
                        <a:lnSpc>
                          <a:spcPct val="115000"/>
                        </a:lnSpc>
                        <a:spcBef>
                          <a:spcPts val="300"/>
                        </a:spcBef>
                        <a:spcAft>
                          <a:spcPts val="300"/>
                        </a:spcAft>
                      </a:pPr>
                      <a:r>
                        <a:rPr lang="fr-FR" sz="900" dirty="0">
                          <a:effectLst/>
                        </a:rPr>
                        <a:t>6</a:t>
                      </a:r>
                      <a:r>
                        <a:rPr lang="fr-FR" sz="900" baseline="30000" dirty="0">
                          <a:effectLst/>
                        </a:rPr>
                        <a:t>ème</a:t>
                      </a: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Fran.</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Français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Fran</a:t>
                      </a:r>
                      <a:br>
                        <a:rPr lang="fr-FR" sz="900">
                          <a:effectLst/>
                          <a:highlight>
                            <a:srgbClr val="00FFFF"/>
                          </a:highlight>
                        </a:rPr>
                      </a:br>
                      <a:r>
                        <a:rPr lang="fr-FR" sz="900">
                          <a:effectLst/>
                          <a:highlight>
                            <a:srgbClr val="00FFFF"/>
                          </a:highlight>
                        </a:rPr>
                        <a:t>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Fran</a:t>
                      </a:r>
                      <a:br>
                        <a:rPr lang="fr-FR" sz="900" dirty="0">
                          <a:effectLst/>
                          <a:highlight>
                            <a:srgbClr val="00FFFF"/>
                          </a:highlight>
                        </a:rPr>
                      </a:br>
                      <a:r>
                        <a:rPr lang="fr-FR" sz="900" dirty="0" err="1">
                          <a:effectLst/>
                          <a:highlight>
                            <a:srgbClr val="00FFFF"/>
                          </a:highlight>
                        </a:rPr>
                        <a:t>çais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Français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Français</a:t>
                      </a:r>
                      <a:endParaRPr lang="fr-FR" sz="1000" dirty="0">
                        <a:effectLst/>
                        <a:latin typeface="Calibri"/>
                        <a:ea typeface="Times New Roman"/>
                        <a:cs typeface="Times New Roman"/>
                      </a:endParaRPr>
                    </a:p>
                  </a:txBody>
                  <a:tcPr marL="68580" marR="68580" marT="0" marB="0"/>
                </a:tc>
              </a:tr>
              <a:tr h="648072">
                <a:tc>
                  <a:txBody>
                    <a:bodyPr/>
                    <a:lstStyle/>
                    <a:p>
                      <a:pPr algn="ctr">
                        <a:lnSpc>
                          <a:spcPct val="115000"/>
                        </a:lnSpc>
                        <a:spcBef>
                          <a:spcPts val="300"/>
                        </a:spcBef>
                        <a:spcAft>
                          <a:spcPts val="300"/>
                        </a:spcAft>
                      </a:pPr>
                      <a:r>
                        <a:rPr lang="fr-FR" sz="900" dirty="0">
                          <a:effectLst/>
                        </a:rPr>
                        <a:t>9 h 30</a:t>
                      </a:r>
                      <a:endParaRPr lang="fr-FR" sz="1000" dirty="0">
                        <a:effectLst/>
                      </a:endParaRPr>
                    </a:p>
                    <a:p>
                      <a:pPr algn="ctr">
                        <a:lnSpc>
                          <a:spcPct val="115000"/>
                        </a:lnSpc>
                        <a:spcBef>
                          <a:spcPts val="300"/>
                        </a:spcBef>
                        <a:spcAft>
                          <a:spcPts val="300"/>
                        </a:spcAft>
                      </a:pPr>
                      <a:r>
                        <a:rPr lang="fr-FR" sz="900" dirty="0">
                          <a:effectLst/>
                        </a:rPr>
                        <a:t>10 h 20</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Décharge PE</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FFFF00"/>
                          </a:highlight>
                        </a:rPr>
                        <a:t>Anglais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Français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Français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Maths</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Maths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Fran</a:t>
                      </a:r>
                      <a:br>
                        <a:rPr lang="fr-FR" sz="900">
                          <a:effectLst/>
                          <a:highlight>
                            <a:srgbClr val="00FFFF"/>
                          </a:highlight>
                        </a:rPr>
                      </a:br>
                      <a:r>
                        <a:rPr lang="fr-FR" sz="900">
                          <a:effectLst/>
                          <a:highlight>
                            <a:srgbClr val="00FFFF"/>
                          </a:highlight>
                        </a:rPr>
                        <a:t>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Fran</a:t>
                      </a:r>
                      <a:br>
                        <a:rPr lang="fr-FR" sz="900">
                          <a:effectLst/>
                          <a:highlight>
                            <a:srgbClr val="00FFFF"/>
                          </a:highlight>
                        </a:rPr>
                      </a:br>
                      <a:r>
                        <a:rPr lang="fr-FR" sz="900">
                          <a:effectLst/>
                          <a:highlight>
                            <a:srgbClr val="00FFFF"/>
                          </a:highlight>
                        </a:rPr>
                        <a:t>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Maths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Maths</a:t>
                      </a:r>
                      <a:endParaRPr lang="fr-FR" sz="1000" dirty="0">
                        <a:effectLst/>
                        <a:latin typeface="Calibri"/>
                        <a:ea typeface="Times New Roman"/>
                        <a:cs typeface="Times New Roman"/>
                      </a:endParaRPr>
                    </a:p>
                  </a:txBody>
                  <a:tcPr marL="68580" marR="68580" marT="0" marB="0"/>
                </a:tc>
              </a:tr>
              <a:tr h="288032">
                <a:tc>
                  <a:txBody>
                    <a:bodyPr/>
                    <a:lstStyle/>
                    <a:p>
                      <a:pPr algn="ctr">
                        <a:lnSpc>
                          <a:spcPct val="115000"/>
                        </a:lnSpc>
                        <a:spcBef>
                          <a:spcPts val="300"/>
                        </a:spcBef>
                        <a:spcAft>
                          <a:spcPts val="300"/>
                        </a:spcAft>
                      </a:pPr>
                      <a:r>
                        <a:rPr lang="fr-FR" sz="900">
                          <a:effectLst/>
                        </a:rPr>
                        <a:t>10 h 20</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Récré</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r>
              <a:tr h="504056">
                <a:tc>
                  <a:txBody>
                    <a:bodyPr/>
                    <a:lstStyle/>
                    <a:p>
                      <a:pPr algn="ctr">
                        <a:lnSpc>
                          <a:spcPct val="115000"/>
                        </a:lnSpc>
                        <a:spcBef>
                          <a:spcPts val="300"/>
                        </a:spcBef>
                        <a:spcAft>
                          <a:spcPts val="300"/>
                        </a:spcAft>
                      </a:pPr>
                      <a:r>
                        <a:rPr lang="fr-FR" sz="900">
                          <a:effectLst/>
                        </a:rPr>
                        <a:t>10 h 40</a:t>
                      </a:r>
                      <a:endParaRPr lang="fr-FR" sz="1000">
                        <a:effectLst/>
                      </a:endParaRPr>
                    </a:p>
                    <a:p>
                      <a:pPr algn="ctr">
                        <a:lnSpc>
                          <a:spcPct val="115000"/>
                        </a:lnSpc>
                        <a:spcBef>
                          <a:spcPts val="300"/>
                        </a:spcBef>
                        <a:spcAft>
                          <a:spcPts val="300"/>
                        </a:spcAft>
                      </a:pPr>
                      <a:r>
                        <a:rPr lang="fr-FR" sz="900">
                          <a:effectLst/>
                        </a:rPr>
                        <a:t>11 h 30</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Maths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Maths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Maths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FF00FF"/>
                          </a:highlight>
                        </a:rPr>
                        <a:t>Histoir</a:t>
                      </a:r>
                      <a:r>
                        <a:rPr lang="fr-FR" sz="900" dirty="0">
                          <a:effectLst/>
                        </a:rPr>
                        <a:t>e</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Math</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Maths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Décharge PE</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FF00"/>
                          </a:highlight>
                        </a:rPr>
                        <a:t>Anglais</a:t>
                      </a:r>
                      <a:endParaRPr lang="fr-FR" sz="1000">
                        <a:effectLst/>
                        <a:latin typeface="Calibri"/>
                        <a:ea typeface="Times New Roman"/>
                        <a:cs typeface="Times New Roman"/>
                      </a:endParaRPr>
                    </a:p>
                  </a:txBody>
                  <a:tcPr marL="68580" marR="68580" marT="0" marB="0"/>
                </a:tc>
              </a:tr>
              <a:tr h="0">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r>
              <a:tr h="530718">
                <a:tc>
                  <a:txBody>
                    <a:bodyPr/>
                    <a:lstStyle/>
                    <a:p>
                      <a:pPr algn="ctr">
                        <a:lnSpc>
                          <a:spcPct val="115000"/>
                        </a:lnSpc>
                        <a:spcBef>
                          <a:spcPts val="300"/>
                        </a:spcBef>
                        <a:spcAft>
                          <a:spcPts val="300"/>
                        </a:spcAft>
                      </a:pPr>
                      <a:r>
                        <a:rPr lang="fr-FR" sz="900">
                          <a:effectLst/>
                        </a:rPr>
                        <a:t>13 h 00</a:t>
                      </a:r>
                      <a:endParaRPr lang="fr-FR" sz="1000">
                        <a:effectLst/>
                      </a:endParaRPr>
                    </a:p>
                    <a:p>
                      <a:pPr algn="ctr">
                        <a:lnSpc>
                          <a:spcPct val="115000"/>
                        </a:lnSpc>
                        <a:spcBef>
                          <a:spcPts val="300"/>
                        </a:spcBef>
                        <a:spcAft>
                          <a:spcPts val="300"/>
                        </a:spcAft>
                      </a:pPr>
                      <a:r>
                        <a:rPr lang="fr-FR" sz="900">
                          <a:effectLst/>
                        </a:rPr>
                        <a:t>14 h 00</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Géogra-phie</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Sciences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Sciences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Musique</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Arts 6</a:t>
                      </a:r>
                      <a:r>
                        <a:rPr lang="fr-FR" sz="900" baseline="30000" dirty="0">
                          <a:effectLst/>
                        </a:rPr>
                        <a:t>ème</a:t>
                      </a:r>
                      <a:r>
                        <a:rPr lang="fr-FR" sz="900" dirty="0">
                          <a:effectLst/>
                        </a:rPr>
                        <a:t> </a:t>
                      </a:r>
                      <a:endParaRPr lang="fr-FR" sz="1000" dirty="0">
                        <a:effectLst/>
                        <a:latin typeface="Calibri"/>
                        <a:ea typeface="Times New Roman"/>
                        <a:cs typeface="Times New Roman"/>
                      </a:endParaRPr>
                    </a:p>
                  </a:txBody>
                  <a:tcPr marL="68580" marR="68580" marT="0" marB="0"/>
                </a:tc>
              </a:tr>
              <a:tr h="576064">
                <a:tc>
                  <a:txBody>
                    <a:bodyPr/>
                    <a:lstStyle/>
                    <a:p>
                      <a:pPr algn="ctr">
                        <a:lnSpc>
                          <a:spcPct val="115000"/>
                        </a:lnSpc>
                        <a:spcBef>
                          <a:spcPts val="300"/>
                        </a:spcBef>
                        <a:spcAft>
                          <a:spcPts val="300"/>
                        </a:spcAft>
                      </a:pPr>
                      <a:r>
                        <a:rPr lang="fr-FR" sz="900">
                          <a:effectLst/>
                        </a:rPr>
                        <a:t>14 h 00</a:t>
                      </a:r>
                      <a:endParaRPr lang="fr-FR" sz="1000">
                        <a:effectLst/>
                      </a:endParaRPr>
                    </a:p>
                    <a:p>
                      <a:pPr algn="ctr">
                        <a:lnSpc>
                          <a:spcPct val="115000"/>
                        </a:lnSpc>
                        <a:spcBef>
                          <a:spcPts val="300"/>
                        </a:spcBef>
                        <a:spcAft>
                          <a:spcPts val="300"/>
                        </a:spcAft>
                      </a:pPr>
                      <a:r>
                        <a:rPr lang="fr-FR" sz="900">
                          <a:effectLst/>
                        </a:rPr>
                        <a:t>15 h 00</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Français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Français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rPr>
                        <a:t> </a:t>
                      </a:r>
                      <a:endParaRPr lang="fr-FR" sz="1000" dirty="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EPS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EPS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FF00FF"/>
                          </a:highlight>
                        </a:rPr>
                        <a:t>Français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r>
              <a:tr h="720080">
                <a:tc>
                  <a:txBody>
                    <a:bodyPr/>
                    <a:lstStyle/>
                    <a:p>
                      <a:pPr algn="ctr">
                        <a:lnSpc>
                          <a:spcPct val="115000"/>
                        </a:lnSpc>
                        <a:spcBef>
                          <a:spcPts val="300"/>
                        </a:spcBef>
                        <a:spcAft>
                          <a:spcPts val="300"/>
                        </a:spcAft>
                      </a:pPr>
                      <a:r>
                        <a:rPr lang="fr-FR" sz="900">
                          <a:effectLst/>
                        </a:rPr>
                        <a:t>15 h 00</a:t>
                      </a:r>
                      <a:endParaRPr lang="fr-FR" sz="1000">
                        <a:effectLst/>
                      </a:endParaRPr>
                    </a:p>
                    <a:p>
                      <a:pPr algn="ctr">
                        <a:lnSpc>
                          <a:spcPct val="115000"/>
                        </a:lnSpc>
                        <a:spcBef>
                          <a:spcPts val="300"/>
                        </a:spcBef>
                        <a:spcAft>
                          <a:spcPts val="300"/>
                        </a:spcAft>
                      </a:pPr>
                      <a:r>
                        <a:rPr lang="fr-FR" sz="900">
                          <a:effectLst/>
                        </a:rPr>
                        <a:t>15 h 45</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rPr>
                        <a:t> </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EPS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EPS</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a:effectLst/>
                          <a:highlight>
                            <a:srgbClr val="00FFFF"/>
                          </a:highlight>
                        </a:rPr>
                        <a:t>EMC</a:t>
                      </a:r>
                      <a:endParaRPr lang="fr-FR" sz="1000">
                        <a:effectLst/>
                        <a:latin typeface="Calibri"/>
                        <a:ea typeface="Times New Roman"/>
                        <a:cs typeface="Times New Roman"/>
                      </a:endParaRPr>
                    </a:p>
                  </a:txBody>
                  <a:tcPr marL="68580" marR="68580" marT="0" marB="0"/>
                </a:tc>
                <a:tc>
                  <a:txBody>
                    <a:bodyPr/>
                    <a:lstStyle/>
                    <a:p>
                      <a:pPr algn="ctr">
                        <a:lnSpc>
                          <a:spcPct val="115000"/>
                        </a:lnSpc>
                        <a:spcBef>
                          <a:spcPts val="300"/>
                        </a:spcBef>
                        <a:spcAft>
                          <a:spcPts val="300"/>
                        </a:spcAft>
                      </a:pPr>
                      <a:r>
                        <a:rPr lang="fr-FR" sz="900" dirty="0">
                          <a:effectLst/>
                          <a:highlight>
                            <a:srgbClr val="00FFFF"/>
                          </a:highlight>
                        </a:rPr>
                        <a:t>EMC</a:t>
                      </a:r>
                      <a:endParaRPr lang="fr-FR" sz="1000" dirty="0">
                        <a:effectLst/>
                        <a:latin typeface="Calibri"/>
                        <a:ea typeface="Times New Roman"/>
                        <a:cs typeface="Times New Roman"/>
                      </a:endParaRPr>
                    </a:p>
                  </a:txBody>
                  <a:tcPr marL="68580" marR="68580" marT="0" marB="0"/>
                </a:tc>
              </a:tr>
            </a:tbl>
          </a:graphicData>
        </a:graphic>
      </p:graphicFrame>
      <p:sp>
        <p:nvSpPr>
          <p:cNvPr id="5" name="Rectangle 1"/>
          <p:cNvSpPr>
            <a:spLocks noChangeArrowheads="1"/>
          </p:cNvSpPr>
          <p:nvPr/>
        </p:nvSpPr>
        <p:spPr bwMode="auto">
          <a:xfrm>
            <a:off x="6102059" y="199194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679585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t>En guise de conclusion (1)</a:t>
            </a:r>
            <a:endParaRPr lang="fr-FR" b="1" i="1" dirty="0"/>
          </a:p>
        </p:txBody>
      </p:sp>
      <p:sp>
        <p:nvSpPr>
          <p:cNvPr id="3" name="Espace réservé du contenu 2"/>
          <p:cNvSpPr>
            <a:spLocks noGrp="1"/>
          </p:cNvSpPr>
          <p:nvPr>
            <p:ph idx="1"/>
          </p:nvPr>
        </p:nvSpPr>
        <p:spPr>
          <a:xfrm>
            <a:off x="457200" y="1600200"/>
            <a:ext cx="8435280" cy="4525963"/>
          </a:xfrm>
        </p:spPr>
        <p:txBody>
          <a:bodyPr>
            <a:normAutofit fontScale="85000" lnSpcReduction="20000"/>
          </a:bodyPr>
          <a:lstStyle/>
          <a:p>
            <a:r>
              <a:rPr lang="fr-FR" dirty="0" smtClean="0"/>
              <a:t>Faire du cycle 3 un cycle :</a:t>
            </a:r>
          </a:p>
          <a:p>
            <a:pPr lvl="1"/>
            <a:r>
              <a:rPr lang="fr-FR" dirty="0"/>
              <a:t>dans la continuité avec le C2 (stabiliser les apprentissages</a:t>
            </a:r>
            <a:r>
              <a:rPr lang="fr-FR" dirty="0" smtClean="0"/>
              <a:t>) ;</a:t>
            </a:r>
            <a:endParaRPr lang="fr-FR" dirty="0"/>
          </a:p>
          <a:p>
            <a:pPr lvl="1"/>
            <a:r>
              <a:rPr lang="fr-FR" dirty="0"/>
              <a:t> dans la continuité avec le C4 (installer des savoirs, des méthodes qui permettent de réussir la scolarité secondaire ; gérer ruptures et transitions</a:t>
            </a:r>
            <a:r>
              <a:rPr lang="fr-FR" dirty="0" smtClean="0"/>
              <a:t>)</a:t>
            </a:r>
          </a:p>
          <a:p>
            <a:r>
              <a:rPr lang="fr-FR" dirty="0" smtClean="0"/>
              <a:t>Créer du lien à partir des programmes :</a:t>
            </a:r>
          </a:p>
          <a:p>
            <a:pPr lvl="1"/>
            <a:r>
              <a:rPr lang="fr-FR" dirty="0"/>
              <a:t> </a:t>
            </a:r>
            <a:r>
              <a:rPr lang="fr-FR" dirty="0" smtClean="0"/>
              <a:t>s’approprier les repères de progressivité ;</a:t>
            </a:r>
          </a:p>
          <a:p>
            <a:pPr lvl="1"/>
            <a:r>
              <a:rPr lang="fr-FR" dirty="0"/>
              <a:t> </a:t>
            </a:r>
            <a:r>
              <a:rPr lang="fr-FR" dirty="0" smtClean="0"/>
              <a:t>élaborer des progressions ;</a:t>
            </a:r>
          </a:p>
          <a:p>
            <a:pPr lvl="1"/>
            <a:r>
              <a:rPr lang="fr-FR" dirty="0"/>
              <a:t> </a:t>
            </a:r>
            <a:r>
              <a:rPr lang="fr-FR" dirty="0" smtClean="0"/>
              <a:t>aider les élèves à relier les savoirs entre eux :</a:t>
            </a:r>
          </a:p>
          <a:p>
            <a:pPr lvl="2"/>
            <a:r>
              <a:rPr lang="fr-FR" dirty="0"/>
              <a:t> </a:t>
            </a:r>
            <a:r>
              <a:rPr lang="fr-FR" dirty="0" smtClean="0"/>
              <a:t>appui sur les parcours</a:t>
            </a:r>
          </a:p>
          <a:p>
            <a:pPr lvl="2"/>
            <a:r>
              <a:rPr lang="fr-FR" dirty="0"/>
              <a:t>a</a:t>
            </a:r>
            <a:r>
              <a:rPr lang="fr-FR" dirty="0" smtClean="0"/>
              <a:t>ppui sur les dispositifs</a:t>
            </a:r>
          </a:p>
          <a:p>
            <a:pPr lvl="2"/>
            <a:r>
              <a:rPr lang="fr-FR" dirty="0"/>
              <a:t> </a:t>
            </a:r>
            <a:r>
              <a:rPr lang="fr-FR" dirty="0" smtClean="0"/>
              <a:t>appui sur des outils de cycle.</a:t>
            </a:r>
          </a:p>
        </p:txBody>
      </p:sp>
    </p:spTree>
    <p:extLst>
      <p:ext uri="{BB962C8B-B14F-4D97-AF65-F5344CB8AC3E}">
        <p14:creationId xmlns:p14="http://schemas.microsoft.com/office/powerpoint/2010/main" val="1147961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i="1" dirty="0" smtClean="0"/>
              <a:t>En guise de conclusion (2)</a:t>
            </a:r>
            <a:endParaRPr lang="fr-FR" b="1" i="1" dirty="0"/>
          </a:p>
        </p:txBody>
      </p:sp>
      <p:sp>
        <p:nvSpPr>
          <p:cNvPr id="3" name="Espace réservé du contenu 2"/>
          <p:cNvSpPr>
            <a:spLocks noGrp="1"/>
          </p:cNvSpPr>
          <p:nvPr>
            <p:ph idx="1"/>
          </p:nvPr>
        </p:nvSpPr>
        <p:spPr/>
        <p:txBody>
          <a:bodyPr>
            <a:normAutofit fontScale="77500" lnSpcReduction="20000"/>
          </a:bodyPr>
          <a:lstStyle/>
          <a:p>
            <a:r>
              <a:rPr lang="fr-FR" dirty="0" smtClean="0"/>
              <a:t>Construire un répertoire de pratiques communes de référence :</a:t>
            </a:r>
          </a:p>
          <a:p>
            <a:pPr lvl="1"/>
            <a:r>
              <a:rPr lang="fr-FR" dirty="0" smtClean="0"/>
              <a:t> l’oral</a:t>
            </a:r>
            <a:r>
              <a:rPr lang="fr-FR" dirty="0"/>
              <a:t>, les écrits de travail, la trace écrite, la construction du lexique </a:t>
            </a:r>
            <a:r>
              <a:rPr lang="fr-FR" dirty="0" smtClean="0"/>
              <a:t>;</a:t>
            </a:r>
          </a:p>
          <a:p>
            <a:pPr lvl="1"/>
            <a:r>
              <a:rPr lang="fr-FR" dirty="0" smtClean="0"/>
              <a:t> le travail personnel de l’élève ;</a:t>
            </a:r>
            <a:endParaRPr lang="fr-FR" dirty="0"/>
          </a:p>
          <a:p>
            <a:pPr lvl="1"/>
            <a:r>
              <a:rPr lang="fr-FR" dirty="0"/>
              <a:t> l’évaluation : rendre explicites les objectifs visés, les critères de réussite/de réalisation, interroger le processus et pas seulement le produit fini</a:t>
            </a:r>
            <a:r>
              <a:rPr lang="fr-FR" dirty="0" smtClean="0"/>
              <a:t>.</a:t>
            </a:r>
          </a:p>
          <a:p>
            <a:r>
              <a:rPr lang="fr-FR" dirty="0" smtClean="0"/>
              <a:t>Piloter le cycle 3</a:t>
            </a:r>
          </a:p>
          <a:p>
            <a:pPr lvl="1"/>
            <a:r>
              <a:rPr lang="fr-FR" dirty="0"/>
              <a:t> </a:t>
            </a:r>
            <a:r>
              <a:rPr lang="fr-FR" dirty="0" smtClean="0"/>
              <a:t>structurer les équipes de pilotage ;</a:t>
            </a:r>
          </a:p>
          <a:p>
            <a:pPr lvl="1"/>
            <a:r>
              <a:rPr lang="fr-FR" dirty="0"/>
              <a:t> </a:t>
            </a:r>
            <a:r>
              <a:rPr lang="fr-FR" dirty="0" smtClean="0"/>
              <a:t>faire vivre les instances ;</a:t>
            </a:r>
          </a:p>
          <a:p>
            <a:pPr lvl="1"/>
            <a:r>
              <a:rPr lang="fr-FR" dirty="0" smtClean="0"/>
              <a:t> définir des objectifs dans une double perspective : mieux répondre aux besoins des élèves </a:t>
            </a:r>
            <a:r>
              <a:rPr lang="fr-FR" b="1" dirty="0" smtClean="0"/>
              <a:t>et</a:t>
            </a:r>
            <a:r>
              <a:rPr lang="fr-FR" dirty="0" smtClean="0"/>
              <a:t> développer les pratiques professionnelles.</a:t>
            </a:r>
          </a:p>
        </p:txBody>
      </p:sp>
    </p:spTree>
    <p:extLst>
      <p:ext uri="{BB962C8B-B14F-4D97-AF65-F5344CB8AC3E}">
        <p14:creationId xmlns:p14="http://schemas.microsoft.com/office/powerpoint/2010/main" val="1527108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 contexte de la mission</a:t>
            </a:r>
            <a:endParaRPr lang="fr-FR" b="1" dirty="0"/>
          </a:p>
        </p:txBody>
      </p:sp>
      <p:sp>
        <p:nvSpPr>
          <p:cNvPr id="3" name="Espace réservé du contenu 2"/>
          <p:cNvSpPr>
            <a:spLocks noGrp="1"/>
          </p:cNvSpPr>
          <p:nvPr>
            <p:ph idx="1"/>
          </p:nvPr>
        </p:nvSpPr>
        <p:spPr/>
        <p:txBody>
          <a:bodyPr>
            <a:normAutofit fontScale="70000" lnSpcReduction="20000"/>
          </a:bodyPr>
          <a:lstStyle/>
          <a:p>
            <a:r>
              <a:rPr lang="fr-FR" dirty="0" smtClean="0"/>
              <a:t>Une lettre du directeur de cabinet de la ministre en date du 22 février 2016</a:t>
            </a:r>
          </a:p>
          <a:p>
            <a:r>
              <a:rPr lang="fr-FR" dirty="0" smtClean="0"/>
              <a:t>Contexte : mise en place des réseaux écoles-collèges en éducation prioritaire et mise en place du cycle 3</a:t>
            </a:r>
          </a:p>
          <a:p>
            <a:r>
              <a:rPr lang="fr-FR" dirty="0" smtClean="0"/>
              <a:t>Objet : expertise sur les expérimentations contribuant à assurer une meilleure continuité pédagogique entre école et collège (public et privé sous contrat)</a:t>
            </a:r>
          </a:p>
          <a:p>
            <a:r>
              <a:rPr lang="fr-FR" dirty="0" smtClean="0"/>
              <a:t>Zooms attendus : </a:t>
            </a:r>
          </a:p>
          <a:p>
            <a:pPr lvl="1"/>
            <a:r>
              <a:rPr lang="fr-FR" dirty="0"/>
              <a:t> </a:t>
            </a:r>
            <a:r>
              <a:rPr lang="fr-FR" dirty="0" smtClean="0"/>
              <a:t>expertise de la mise en place de cités scolaires dans les territoires ruraux ;</a:t>
            </a:r>
          </a:p>
          <a:p>
            <a:pPr lvl="1"/>
            <a:r>
              <a:rPr lang="fr-FR" dirty="0"/>
              <a:t> </a:t>
            </a:r>
            <a:r>
              <a:rPr lang="fr-FR" dirty="0" smtClean="0"/>
              <a:t>point sur les différentes modalités d’échanges de service entre premier et second degré dans un cadre juridique valide.</a:t>
            </a:r>
            <a:endParaRPr lang="fr-FR" dirty="0"/>
          </a:p>
          <a:p>
            <a:pPr marL="457200" lvl="1" indent="0">
              <a:buNone/>
            </a:pPr>
            <a:r>
              <a:rPr lang="fr-FR" sz="3400" i="1" dirty="0" smtClean="0"/>
              <a:t>Une réflexion dans les cadres organisationnels et statutaires existants.</a:t>
            </a:r>
          </a:p>
        </p:txBody>
      </p:sp>
    </p:spTree>
    <p:extLst>
      <p:ext uri="{BB962C8B-B14F-4D97-AF65-F5344CB8AC3E}">
        <p14:creationId xmlns:p14="http://schemas.microsoft.com/office/powerpoint/2010/main" val="42025445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Problématique </a:t>
            </a:r>
            <a:endParaRPr lang="fr-FR" b="1" dirty="0"/>
          </a:p>
        </p:txBody>
      </p:sp>
      <p:sp>
        <p:nvSpPr>
          <p:cNvPr id="3" name="Espace réservé du contenu 2"/>
          <p:cNvSpPr>
            <a:spLocks noGrp="1"/>
          </p:cNvSpPr>
          <p:nvPr>
            <p:ph idx="1"/>
          </p:nvPr>
        </p:nvSpPr>
        <p:spPr/>
        <p:txBody>
          <a:bodyPr/>
          <a:lstStyle/>
          <a:p>
            <a:r>
              <a:rPr lang="fr-FR" dirty="0" smtClean="0"/>
              <a:t>Un constat : en dépit du souci maintes fois réaffirmé d’une nécessaire continuité pédagogique entre école et collège, celle-ci reste un objectif à atteindre.</a:t>
            </a:r>
          </a:p>
          <a:p>
            <a:r>
              <a:rPr lang="fr-FR" dirty="0"/>
              <a:t> </a:t>
            </a:r>
            <a:r>
              <a:rPr lang="fr-FR" dirty="0" smtClean="0"/>
              <a:t>Un objectif : identifier des solutions permettant de lever les freins pédagogiques et organisationnels en vue d’améliorer la coordination entre premier et second degré.</a:t>
            </a:r>
            <a:endParaRPr lang="fr-FR" dirty="0"/>
          </a:p>
        </p:txBody>
      </p:sp>
    </p:spTree>
    <p:extLst>
      <p:ext uri="{BB962C8B-B14F-4D97-AF65-F5344CB8AC3E}">
        <p14:creationId xmlns:p14="http://schemas.microsoft.com/office/powerpoint/2010/main" val="23760798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95288" y="549275"/>
            <a:ext cx="8229600" cy="1143000"/>
          </a:xfrm>
        </p:spPr>
        <p:txBody>
          <a:bodyPr/>
          <a:lstStyle/>
          <a:p>
            <a:pPr fontAlgn="auto">
              <a:spcAft>
                <a:spcPts val="0"/>
              </a:spcAft>
              <a:defRPr/>
            </a:pPr>
            <a:r>
              <a:rPr lang="fr-FR" altLang="fr-FR" b="1" dirty="0"/>
              <a:t>Typologie des actions recensées</a:t>
            </a:r>
          </a:p>
        </p:txBody>
      </p:sp>
      <p:sp>
        <p:nvSpPr>
          <p:cNvPr id="5123" name="Rectangle 3"/>
          <p:cNvSpPr>
            <a:spLocks noGrp="1" noChangeArrowheads="1"/>
          </p:cNvSpPr>
          <p:nvPr>
            <p:ph idx="1"/>
          </p:nvPr>
        </p:nvSpPr>
        <p:spPr/>
        <p:txBody>
          <a:bodyPr>
            <a:normAutofit lnSpcReduction="10000"/>
          </a:bodyPr>
          <a:lstStyle/>
          <a:p>
            <a:r>
              <a:rPr lang="fr-FR" altLang="fr-FR" sz="2800" dirty="0" smtClean="0"/>
              <a:t>En direction des élèves :</a:t>
            </a:r>
          </a:p>
          <a:p>
            <a:pPr lvl="1"/>
            <a:r>
              <a:rPr lang="fr-FR" altLang="fr-FR" sz="2800" dirty="0" smtClean="0"/>
              <a:t> visite du collège, journées d’immersion, défis (lecture), événements sportifs. </a:t>
            </a:r>
          </a:p>
          <a:p>
            <a:r>
              <a:rPr lang="fr-FR" altLang="fr-FR" sz="2800" dirty="0" smtClean="0"/>
              <a:t>En direction des enseignants :</a:t>
            </a:r>
          </a:p>
          <a:p>
            <a:pPr lvl="1"/>
            <a:r>
              <a:rPr lang="fr-FR" altLang="fr-FR" sz="2800" dirty="0" smtClean="0"/>
              <a:t> actions de liaison découlant des obligations institutionnelles, animations ponctuelles / stages, observations réciproques de pratiques.</a:t>
            </a:r>
          </a:p>
          <a:p>
            <a:r>
              <a:rPr lang="fr-FR" altLang="fr-FR" sz="2800" dirty="0" smtClean="0"/>
              <a:t>En direction de l’encadrement pédagogique :</a:t>
            </a:r>
          </a:p>
          <a:p>
            <a:pPr lvl="1"/>
            <a:r>
              <a:rPr lang="fr-FR" altLang="fr-FR" sz="2800" dirty="0" err="1" smtClean="0"/>
              <a:t>co</a:t>
            </a:r>
            <a:r>
              <a:rPr lang="fr-FR" altLang="fr-FR" sz="2800" dirty="0" smtClean="0"/>
              <a:t> pilotage des commissions de liaison, inspections croisées.</a:t>
            </a:r>
          </a:p>
        </p:txBody>
      </p:sp>
    </p:spTree>
    <p:extLst>
      <p:ext uri="{BB962C8B-B14F-4D97-AF65-F5344CB8AC3E}">
        <p14:creationId xmlns:p14="http://schemas.microsoft.com/office/powerpoint/2010/main" val="39539156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549275"/>
            <a:ext cx="8229600" cy="1143000"/>
          </a:xfrm>
        </p:spPr>
        <p:txBody>
          <a:bodyPr/>
          <a:lstStyle/>
          <a:p>
            <a:pPr fontAlgn="auto">
              <a:spcAft>
                <a:spcPts val="0"/>
              </a:spcAft>
              <a:defRPr/>
            </a:pPr>
            <a:r>
              <a:rPr lang="fr-FR" altLang="fr-FR" b="1" dirty="0"/>
              <a:t>Quelles limites ?</a:t>
            </a:r>
          </a:p>
        </p:txBody>
      </p:sp>
      <p:sp>
        <p:nvSpPr>
          <p:cNvPr id="6147" name="Rectangle 3"/>
          <p:cNvSpPr>
            <a:spLocks noGrp="1" noChangeArrowheads="1"/>
          </p:cNvSpPr>
          <p:nvPr>
            <p:ph idx="1"/>
          </p:nvPr>
        </p:nvSpPr>
        <p:spPr/>
        <p:txBody>
          <a:bodyPr/>
          <a:lstStyle/>
          <a:p>
            <a:r>
              <a:rPr lang="fr-FR" altLang="fr-FR" sz="3200" dirty="0" smtClean="0"/>
              <a:t>Le caractère ponctuel des actions engagées</a:t>
            </a:r>
          </a:p>
          <a:p>
            <a:r>
              <a:rPr lang="fr-FR" altLang="fr-FR" sz="3200" dirty="0" smtClean="0"/>
              <a:t>Des actions souvent mono disciplinaires</a:t>
            </a:r>
          </a:p>
          <a:p>
            <a:r>
              <a:rPr lang="fr-FR" altLang="fr-FR" sz="3200" dirty="0" smtClean="0"/>
              <a:t>Une absence d’évaluation de l’impact des actions</a:t>
            </a:r>
          </a:p>
        </p:txBody>
      </p:sp>
    </p:spTree>
    <p:extLst>
      <p:ext uri="{BB962C8B-B14F-4D97-AF65-F5344CB8AC3E}">
        <p14:creationId xmlns:p14="http://schemas.microsoft.com/office/powerpoint/2010/main" val="107007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Des difficultés récurrentes</a:t>
            </a:r>
            <a:endParaRPr lang="fr-FR" b="1" dirty="0"/>
          </a:p>
        </p:txBody>
      </p:sp>
      <p:sp>
        <p:nvSpPr>
          <p:cNvPr id="3" name="Espace réservé du contenu 2"/>
          <p:cNvSpPr>
            <a:spLocks noGrp="1"/>
          </p:cNvSpPr>
          <p:nvPr>
            <p:ph idx="1"/>
          </p:nvPr>
        </p:nvSpPr>
        <p:spPr/>
        <p:txBody>
          <a:bodyPr>
            <a:normAutofit fontScale="92500" lnSpcReduction="20000"/>
          </a:bodyPr>
          <a:lstStyle/>
          <a:p>
            <a:r>
              <a:rPr lang="fr-FR" dirty="0" smtClean="0"/>
              <a:t>L’organisation du réseau des écoles et des collèges :</a:t>
            </a:r>
          </a:p>
          <a:p>
            <a:pPr lvl="1"/>
            <a:r>
              <a:rPr lang="fr-FR" dirty="0"/>
              <a:t>l</a:t>
            </a:r>
            <a:r>
              <a:rPr lang="fr-FR" dirty="0" smtClean="0"/>
              <a:t>a dispersion du réseau des écoles ;</a:t>
            </a:r>
          </a:p>
          <a:p>
            <a:pPr lvl="1"/>
            <a:r>
              <a:rPr lang="fr-FR" dirty="0"/>
              <a:t> </a:t>
            </a:r>
            <a:r>
              <a:rPr lang="fr-FR" dirty="0" smtClean="0"/>
              <a:t>les </a:t>
            </a:r>
            <a:r>
              <a:rPr lang="fr-FR" dirty="0"/>
              <a:t>classes </a:t>
            </a:r>
            <a:r>
              <a:rPr lang="fr-FR" dirty="0" smtClean="0"/>
              <a:t>multi-niveaux ;</a:t>
            </a:r>
          </a:p>
          <a:p>
            <a:pPr lvl="1"/>
            <a:r>
              <a:rPr lang="fr-FR" dirty="0"/>
              <a:t> </a:t>
            </a:r>
            <a:r>
              <a:rPr lang="fr-FR" dirty="0" smtClean="0"/>
              <a:t>la </a:t>
            </a:r>
            <a:r>
              <a:rPr lang="fr-FR" dirty="0"/>
              <a:t>cartographie des circonscriptions du premier </a:t>
            </a:r>
            <a:r>
              <a:rPr lang="fr-FR" dirty="0" smtClean="0"/>
              <a:t>degré.</a:t>
            </a:r>
          </a:p>
          <a:p>
            <a:r>
              <a:rPr lang="fr-FR" dirty="0" smtClean="0"/>
              <a:t>La difficulté de faire vivre les instances réglementaires</a:t>
            </a:r>
          </a:p>
          <a:p>
            <a:r>
              <a:rPr lang="fr-FR" dirty="0" smtClean="0"/>
              <a:t>La culture professionnelle des personnels</a:t>
            </a:r>
          </a:p>
          <a:p>
            <a:r>
              <a:rPr lang="fr-FR" dirty="0"/>
              <a:t> </a:t>
            </a:r>
            <a:r>
              <a:rPr lang="fr-FR" dirty="0" smtClean="0"/>
              <a:t>Une représentation encore partielle de la notion de cycle</a:t>
            </a:r>
            <a:endParaRPr lang="fr-FR" dirty="0"/>
          </a:p>
        </p:txBody>
      </p:sp>
    </p:spTree>
    <p:extLst>
      <p:ext uri="{BB962C8B-B14F-4D97-AF65-F5344CB8AC3E}">
        <p14:creationId xmlns:p14="http://schemas.microsoft.com/office/powerpoint/2010/main" val="14588987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Les marges des acteurs</a:t>
            </a:r>
            <a:endParaRPr lang="fr-FR" b="1" dirty="0"/>
          </a:p>
        </p:txBody>
      </p:sp>
      <p:sp>
        <p:nvSpPr>
          <p:cNvPr id="3" name="Espace réservé du contenu 2"/>
          <p:cNvSpPr>
            <a:spLocks noGrp="1"/>
          </p:cNvSpPr>
          <p:nvPr>
            <p:ph idx="1"/>
          </p:nvPr>
        </p:nvSpPr>
        <p:spPr/>
        <p:txBody>
          <a:bodyPr>
            <a:normAutofit fontScale="92500" lnSpcReduction="20000"/>
          </a:bodyPr>
          <a:lstStyle/>
          <a:p>
            <a:r>
              <a:rPr lang="fr-FR" dirty="0" smtClean="0"/>
              <a:t>Au </a:t>
            </a:r>
            <a:r>
              <a:rPr lang="fr-FR" dirty="0"/>
              <a:t>p</a:t>
            </a:r>
            <a:r>
              <a:rPr lang="fr-FR" dirty="0" smtClean="0"/>
              <a:t>lan statutaire :</a:t>
            </a:r>
          </a:p>
          <a:p>
            <a:pPr lvl="1"/>
            <a:r>
              <a:rPr lang="fr-FR" dirty="0"/>
              <a:t> d</a:t>
            </a:r>
            <a:r>
              <a:rPr lang="fr-FR" dirty="0" smtClean="0"/>
              <a:t>es ORS liées au corps d’appartenance et au lieu d’exercice ;</a:t>
            </a:r>
          </a:p>
          <a:p>
            <a:pPr lvl="1"/>
            <a:r>
              <a:rPr lang="fr-FR" dirty="0"/>
              <a:t> </a:t>
            </a:r>
            <a:r>
              <a:rPr lang="fr-FR" dirty="0" smtClean="0"/>
              <a:t>l’exercice dans un autre degré est possible sur la base du volontariat ;</a:t>
            </a:r>
          </a:p>
          <a:p>
            <a:pPr lvl="1"/>
            <a:r>
              <a:rPr lang="fr-FR" dirty="0"/>
              <a:t> </a:t>
            </a:r>
            <a:r>
              <a:rPr lang="fr-FR" dirty="0" smtClean="0"/>
              <a:t>en sus du service ordinaire, il peut être rémunéré en HSE ou en IMP.</a:t>
            </a:r>
          </a:p>
          <a:p>
            <a:r>
              <a:rPr lang="fr-FR" dirty="0" smtClean="0"/>
              <a:t>Les échanges de service :</a:t>
            </a:r>
          </a:p>
          <a:p>
            <a:pPr lvl="1"/>
            <a:r>
              <a:rPr lang="fr-FR" dirty="0"/>
              <a:t> </a:t>
            </a:r>
            <a:r>
              <a:rPr lang="fr-FR" dirty="0" smtClean="0"/>
              <a:t>des déplacements qui peuvent être rémunérés ;</a:t>
            </a:r>
          </a:p>
          <a:p>
            <a:pPr lvl="1"/>
            <a:r>
              <a:rPr lang="fr-FR" dirty="0"/>
              <a:t> </a:t>
            </a:r>
            <a:r>
              <a:rPr lang="fr-FR" dirty="0" smtClean="0"/>
              <a:t>une responsabilité qui n’est pas modifiée par l’exercice dans un autre segment du système éducatif.</a:t>
            </a:r>
            <a:endParaRPr lang="fr-FR" dirty="0"/>
          </a:p>
        </p:txBody>
      </p:sp>
    </p:spTree>
    <p:extLst>
      <p:ext uri="{BB962C8B-B14F-4D97-AF65-F5344CB8AC3E}">
        <p14:creationId xmlns:p14="http://schemas.microsoft.com/office/powerpoint/2010/main" val="3990829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dirty="0" smtClean="0"/>
              <a:t>Des actions qui visent la préparation des élèves à l’entrée en 6</a:t>
            </a:r>
            <a:r>
              <a:rPr lang="fr-FR" sz="3200" b="1" baseline="30000" dirty="0" smtClean="0"/>
              <a:t>ème</a:t>
            </a:r>
            <a:r>
              <a:rPr lang="fr-FR" sz="3200" b="1" dirty="0" smtClean="0"/>
              <a:t> </a:t>
            </a:r>
            <a:endParaRPr lang="fr-FR" sz="3200"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011769448"/>
              </p:ext>
            </p:extLst>
          </p:nvPr>
        </p:nvGraphicFramePr>
        <p:xfrm>
          <a:off x="395535" y="1268760"/>
          <a:ext cx="8291265" cy="6076176"/>
        </p:xfrm>
        <a:graphic>
          <a:graphicData uri="http://schemas.openxmlformats.org/drawingml/2006/table">
            <a:tbl>
              <a:tblPr firstRow="1" bandRow="1">
                <a:tableStyleId>{5C22544A-7EE6-4342-B048-85BDC9FD1C3A}</a:tableStyleId>
              </a:tblPr>
              <a:tblGrid>
                <a:gridCol w="2763755"/>
                <a:gridCol w="2763755"/>
                <a:gridCol w="2763755"/>
              </a:tblGrid>
              <a:tr h="378788">
                <a:tc>
                  <a:txBody>
                    <a:bodyPr/>
                    <a:lstStyle/>
                    <a:p>
                      <a:r>
                        <a:rPr lang="fr-FR" dirty="0" smtClean="0"/>
                        <a:t>Effets attendus</a:t>
                      </a:r>
                      <a:endParaRPr lang="fr-FR" dirty="0"/>
                    </a:p>
                  </a:txBody>
                  <a:tcPr/>
                </a:tc>
                <a:tc>
                  <a:txBody>
                    <a:bodyPr/>
                    <a:lstStyle/>
                    <a:p>
                      <a:r>
                        <a:rPr lang="fr-FR" dirty="0" smtClean="0"/>
                        <a:t>Contraintes</a:t>
                      </a:r>
                      <a:endParaRPr lang="fr-FR" dirty="0"/>
                    </a:p>
                  </a:txBody>
                  <a:tcPr/>
                </a:tc>
                <a:tc>
                  <a:txBody>
                    <a:bodyPr/>
                    <a:lstStyle/>
                    <a:p>
                      <a:r>
                        <a:rPr lang="fr-FR" dirty="0" smtClean="0"/>
                        <a:t>Leviers</a:t>
                      </a:r>
                      <a:endParaRPr lang="fr-FR" dirty="0"/>
                    </a:p>
                  </a:txBody>
                  <a:tcPr/>
                </a:tc>
              </a:tr>
              <a:tr h="5697388">
                <a:tc>
                  <a:txBody>
                    <a:bodyPr/>
                    <a:lstStyle/>
                    <a:p>
                      <a:r>
                        <a:rPr lang="fr-FR" dirty="0" smtClean="0"/>
                        <a:t>Installer, développer une dynamique scolaire sur le long terme au service d’un « parcours de formation »</a:t>
                      </a:r>
                    </a:p>
                    <a:p>
                      <a:r>
                        <a:rPr lang="fr-FR" dirty="0" smtClean="0"/>
                        <a:t>Permettre une adaptation rapide des élèves au collège</a:t>
                      </a:r>
                    </a:p>
                    <a:p>
                      <a:r>
                        <a:rPr lang="fr-FR" dirty="0" smtClean="0"/>
                        <a:t>Responsabiliser les élèves de 6</a:t>
                      </a:r>
                      <a:r>
                        <a:rPr lang="fr-FR" baseline="30000" dirty="0" smtClean="0"/>
                        <a:t>ème</a:t>
                      </a:r>
                      <a:endParaRPr lang="fr-FR" dirty="0" smtClean="0"/>
                    </a:p>
                    <a:p>
                      <a:r>
                        <a:rPr lang="fr-FR" dirty="0" smtClean="0"/>
                        <a:t>Développer</a:t>
                      </a:r>
                      <a:r>
                        <a:rPr lang="fr-FR" baseline="0" dirty="0" smtClean="0"/>
                        <a:t> l’autonomie dans les apprentissages</a:t>
                      </a:r>
                    </a:p>
                    <a:p>
                      <a:r>
                        <a:rPr lang="fr-FR" baseline="0" dirty="0" smtClean="0"/>
                        <a:t>Assurer la validation des compétences du SCCCC</a:t>
                      </a:r>
                    </a:p>
                    <a:p>
                      <a:r>
                        <a:rPr lang="fr-FR" baseline="0" dirty="0" smtClean="0"/>
                        <a:t>S’initier à des pratiques innovantes</a:t>
                      </a:r>
                    </a:p>
                    <a:p>
                      <a:r>
                        <a:rPr lang="fr-FR" baseline="0" dirty="0" smtClean="0"/>
                        <a:t>Permettre aux enseignants de travailler ensemble (meilleure connaissance des pratiques, évaluation)</a:t>
                      </a:r>
                    </a:p>
                    <a:p>
                      <a:endParaRPr lang="fr-FR" dirty="0"/>
                    </a:p>
                  </a:txBody>
                  <a:tcPr/>
                </a:tc>
                <a:tc>
                  <a:txBody>
                    <a:bodyPr/>
                    <a:lstStyle/>
                    <a:p>
                      <a:r>
                        <a:rPr lang="fr-FR" dirty="0" smtClean="0"/>
                        <a:t>Mobilité des personnels enseignants</a:t>
                      </a:r>
                    </a:p>
                    <a:p>
                      <a:r>
                        <a:rPr lang="fr-FR" dirty="0" smtClean="0"/>
                        <a:t>Eloignement des écoles de secteur</a:t>
                      </a:r>
                    </a:p>
                    <a:p>
                      <a:r>
                        <a:rPr lang="fr-FR" dirty="0" smtClean="0"/>
                        <a:t>Coût des transports</a:t>
                      </a:r>
                    </a:p>
                    <a:p>
                      <a:r>
                        <a:rPr lang="fr-FR" dirty="0" smtClean="0"/>
                        <a:t>Temps</a:t>
                      </a:r>
                      <a:r>
                        <a:rPr lang="fr-FR" baseline="0" dirty="0" smtClean="0"/>
                        <a:t> de concertation</a:t>
                      </a:r>
                    </a:p>
                    <a:p>
                      <a:r>
                        <a:rPr lang="fr-FR" baseline="0" dirty="0" smtClean="0"/>
                        <a:t>Organisation du remplacement</a:t>
                      </a:r>
                    </a:p>
                    <a:p>
                      <a:r>
                        <a:rPr lang="fr-FR" baseline="0" dirty="0" smtClean="0"/>
                        <a:t>Difficulté sur les secteurs mixtes (EP et hors EP)</a:t>
                      </a:r>
                      <a:endParaRPr lang="fr-FR" dirty="0"/>
                    </a:p>
                  </a:txBody>
                  <a:tcPr/>
                </a:tc>
                <a:tc>
                  <a:txBody>
                    <a:bodyPr/>
                    <a:lstStyle/>
                    <a:p>
                      <a:r>
                        <a:rPr lang="fr-FR" dirty="0" smtClean="0"/>
                        <a:t>Partenariat avec les collectivités</a:t>
                      </a:r>
                    </a:p>
                    <a:p>
                      <a:r>
                        <a:rPr lang="fr-FR" dirty="0" smtClean="0"/>
                        <a:t>Banalisation de mercredis matin</a:t>
                      </a:r>
                    </a:p>
                    <a:p>
                      <a:r>
                        <a:rPr lang="fr-FR" dirty="0" smtClean="0"/>
                        <a:t>Anticipation des remplacements</a:t>
                      </a:r>
                    </a:p>
                    <a:p>
                      <a:r>
                        <a:rPr lang="fr-FR" dirty="0" smtClean="0"/>
                        <a:t>Recours au RCD</a:t>
                      </a:r>
                    </a:p>
                    <a:p>
                      <a:r>
                        <a:rPr lang="fr-FR" dirty="0" smtClean="0"/>
                        <a:t>Souplesse de la planification des apprentissages dans le 1</a:t>
                      </a:r>
                      <a:r>
                        <a:rPr lang="fr-FR" baseline="30000" dirty="0" smtClean="0"/>
                        <a:t>er</a:t>
                      </a:r>
                      <a:r>
                        <a:rPr lang="fr-FR" dirty="0" smtClean="0"/>
                        <a:t> degré</a:t>
                      </a:r>
                    </a:p>
                    <a:p>
                      <a:r>
                        <a:rPr lang="fr-FR" dirty="0" smtClean="0"/>
                        <a:t>Répartition des services et constitution des équipes au collège</a:t>
                      </a:r>
                    </a:p>
                    <a:p>
                      <a:r>
                        <a:rPr lang="fr-FR" dirty="0" smtClean="0"/>
                        <a:t>Marge d’autonomie de la DGH</a:t>
                      </a:r>
                    </a:p>
                    <a:p>
                      <a:r>
                        <a:rPr lang="fr-FR" dirty="0" smtClean="0"/>
                        <a:t>Intégration de l’AP au projet</a:t>
                      </a:r>
                      <a:endParaRPr lang="fr-FR" dirty="0"/>
                    </a:p>
                  </a:txBody>
                  <a:tcPr/>
                </a:tc>
              </a:tr>
            </a:tbl>
          </a:graphicData>
        </a:graphic>
      </p:graphicFrame>
    </p:spTree>
    <p:extLst>
      <p:ext uri="{BB962C8B-B14F-4D97-AF65-F5344CB8AC3E}">
        <p14:creationId xmlns:p14="http://schemas.microsoft.com/office/powerpoint/2010/main" val="1672003276"/>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771</TotalTime>
  <Words>1784</Words>
  <Application>Microsoft Office PowerPoint</Application>
  <PresentationFormat>Affichage à l'écran (4:3)</PresentationFormat>
  <Paragraphs>299</Paragraphs>
  <Slides>22</Slides>
  <Notes>0</Notes>
  <HiddenSlides>0</HiddenSlides>
  <MMClips>0</MMClips>
  <ScaleCrop>false</ScaleCrop>
  <HeadingPairs>
    <vt:vector size="4" baseType="variant">
      <vt:variant>
        <vt:lpstr>Thème</vt:lpstr>
      </vt:variant>
      <vt:variant>
        <vt:i4>1</vt:i4>
      </vt:variant>
      <vt:variant>
        <vt:lpstr>Titres des diapositives</vt:lpstr>
      </vt:variant>
      <vt:variant>
        <vt:i4>22</vt:i4>
      </vt:variant>
    </vt:vector>
  </HeadingPairs>
  <TitlesOfParts>
    <vt:vector size="23" baseType="lpstr">
      <vt:lpstr>Thème Office</vt:lpstr>
      <vt:lpstr>Expertise sur la continuité pédagogique entre l’école et le collège</vt:lpstr>
      <vt:lpstr>Plan de l’intervention</vt:lpstr>
      <vt:lpstr>Le contexte de la mission</vt:lpstr>
      <vt:lpstr>Problématique </vt:lpstr>
      <vt:lpstr>Typologie des actions recensées</vt:lpstr>
      <vt:lpstr>Quelles limites ?</vt:lpstr>
      <vt:lpstr>Des difficultés récurrentes</vt:lpstr>
      <vt:lpstr>Les marges des acteurs</vt:lpstr>
      <vt:lpstr>Des actions qui visent la préparation des élèves à l’entrée en 6ème </vt:lpstr>
      <vt:lpstr>Zoom sur le REP+ Joliot Curie (Reims)</vt:lpstr>
      <vt:lpstr>Des actions qui visent la réduction des causes de discontinuité au niveau de l’enseignement </vt:lpstr>
      <vt:lpstr>Zoom sur la ZAP Sud-Gironde</vt:lpstr>
      <vt:lpstr>Zoom sur la ZAP Sud-Gironde</vt:lpstr>
      <vt:lpstr>De l’analyse aux préconisations</vt:lpstr>
      <vt:lpstr>De l’analyse aux préconisations</vt:lpstr>
      <vt:lpstr>Un exemple d’outil d’auto évaluation</vt:lpstr>
      <vt:lpstr>L’ENT au service de la continuité pédagogique (1)</vt:lpstr>
      <vt:lpstr>L’ENT au service de la continuité pédagogique (2)</vt:lpstr>
      <vt:lpstr>Un dispositif expérimental de classe mixte CM2-6ème (1)</vt:lpstr>
      <vt:lpstr>Un dispositif expérimental de classe mixte CM2-6ème (2)</vt:lpstr>
      <vt:lpstr>En guise de conclusion (1)</vt:lpstr>
      <vt:lpstr>En guise de conclusion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Expertise sur la continuité pédagogique entre l’école et le collège</dc:title>
  <dc:creator>marie-hélène</dc:creator>
  <cp:lastModifiedBy>Administration centrale</cp:lastModifiedBy>
  <cp:revision>64</cp:revision>
  <dcterms:created xsi:type="dcterms:W3CDTF">2016-09-09T11:14:59Z</dcterms:created>
  <dcterms:modified xsi:type="dcterms:W3CDTF">2016-12-10T08:33:15Z</dcterms:modified>
</cp:coreProperties>
</file>