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71" r:id="rId2"/>
    <p:sldId id="272" r:id="rId3"/>
    <p:sldId id="273" r:id="rId4"/>
    <p:sldId id="274" r:id="rId5"/>
    <p:sldId id="275" r:id="rId6"/>
    <p:sldId id="276" r:id="rId7"/>
    <p:sldId id="256" r:id="rId8"/>
    <p:sldId id="277" r:id="rId9"/>
    <p:sldId id="27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1"/>
    <p:restoredTop sz="94615"/>
  </p:normalViewPr>
  <p:slideViewPr>
    <p:cSldViewPr snapToGrid="0" snapToObjects="1">
      <p:cViewPr varScale="1">
        <p:scale>
          <a:sx n="118" d="100"/>
          <a:sy n="118" d="100"/>
        </p:scale>
        <p:origin x="-128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F6DF8-CA6F-9F43-A068-30CE0EA5FE04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37576-CF87-4840-A84E-C5E83A4EA0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18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Espace réservé de l'image des diapositives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5010150" cy="3757612"/>
          </a:xfrm>
          <a:ln/>
        </p:spPr>
      </p:sp>
      <p:sp>
        <p:nvSpPr>
          <p:cNvPr id="2928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itchFamily="18" charset="0"/>
            </a:endParaRPr>
          </a:p>
        </p:txBody>
      </p:sp>
      <p:sp>
        <p:nvSpPr>
          <p:cNvPr id="2928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931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11074" indent="-269827" defTabSz="87931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099944" indent="-215862" defTabSz="87931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41190" indent="-215862" defTabSz="87931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1982436" indent="-215862" defTabSz="87931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39555" indent="-215862" defTabSz="87931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896674" indent="-215862" defTabSz="87931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53792" indent="-215862" defTabSz="87931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10913" indent="-215862" defTabSz="87931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AC35E13-86A9-4F26-AA41-740234894EA0}" type="slidenum">
              <a:rPr lang="fr-FR" altLang="fr-FR" sz="11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fr-FR" altLang="fr-FR" sz="11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50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2021-2025 &gt; encore des évolutions… tout va</a:t>
            </a:r>
            <a:r>
              <a:rPr lang="fr-FR" baseline="0" dirty="0"/>
              <a:t> vite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BDBA5-C614-4892-9689-5396AF1C844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706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Une place du concours qui navigue &gt; un effet sur la formation !! C’est le curseur qui modifie un ensemble d’éléments avec</a:t>
            </a:r>
          </a:p>
          <a:p>
            <a:r>
              <a:rPr lang="fr-FR" dirty="0"/>
              <a:t>des turbulence… Place des concours… et effets sur le double processus de professionnalisation et d’</a:t>
            </a:r>
            <a:r>
              <a:rPr lang="fr-FR" dirty="0" err="1"/>
              <a:t>universitarisation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BDBA5-C614-4892-9689-5396AF1C844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202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Schéma que je me permets de complexifier – il est construit en prenant pour</a:t>
            </a:r>
            <a:r>
              <a:rPr lang="fr-FR" baseline="0" dirty="0"/>
              <a:t> cette modélisation – un </a:t>
            </a:r>
            <a:r>
              <a:rPr lang="fr-FR" baseline="0" dirty="0" err="1"/>
              <a:t>futur.e</a:t>
            </a:r>
            <a:r>
              <a:rPr lang="fr-FR" baseline="0" dirty="0"/>
              <a:t> </a:t>
            </a:r>
            <a:r>
              <a:rPr lang="fr-FR" baseline="0" dirty="0" err="1"/>
              <a:t>enseignant.e</a:t>
            </a:r>
            <a:r>
              <a:rPr lang="fr-FR" baseline="0" dirty="0"/>
              <a:t> (la question du métier et de la professionnalisation sont au cœur) mais aujourd’hui en mars 2026 , nous avons des M2 (Bac +4 en 5</a:t>
            </a:r>
            <a:r>
              <a:rPr lang="fr-FR" baseline="30000" dirty="0"/>
              <a:t>ème</a:t>
            </a:r>
            <a:r>
              <a:rPr lang="fr-FR" baseline="0" dirty="0"/>
              <a:t> année ) qui ne se projettent pas comme </a:t>
            </a:r>
            <a:r>
              <a:rPr lang="fr-FR" baseline="0" dirty="0" err="1"/>
              <a:t>futur.e</a:t>
            </a:r>
            <a:r>
              <a:rPr lang="fr-FR" baseline="0" dirty="0"/>
              <a:t> </a:t>
            </a:r>
            <a:r>
              <a:rPr lang="fr-FR" baseline="0" dirty="0" err="1"/>
              <a:t>enseignant.e</a:t>
            </a:r>
            <a:r>
              <a:rPr lang="fr-FR" baseline="0" dirty="0"/>
              <a:t> (</a:t>
            </a:r>
            <a:r>
              <a:rPr lang="fr-FR" baseline="0" dirty="0" err="1"/>
              <a:t>plcae</a:t>
            </a:r>
            <a:r>
              <a:rPr lang="fr-FR" baseline="0" dirty="0"/>
              <a:t> concours mais aussi motivation au sein d’une académie, Versailles, qui recrute moins de personnes que de places au CRPE) &gt; cela questionne cette modélisation de fait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BDBA5-C614-4892-9689-5396AF1C844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09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 questions centrées sur la formation-formateurs vs centrées sur l’apprenant / centrées sur l’</a:t>
            </a:r>
            <a:r>
              <a:rPr lang="fr-FR" dirty="0" err="1"/>
              <a:t>universitarisation</a:t>
            </a:r>
            <a:r>
              <a:rPr lang="fr-FR" dirty="0"/>
              <a:t>  / centrée sur interaction MENJS et MESRI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BDBA5-C614-4892-9689-5396AF1C844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022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9374F494-BB53-2144-B4B1-1C94C1A74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827A01CC-97BC-DF4A-8D84-62F98FD9A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6FC2C4AA-EA0D-3340-A0D5-FD1B6349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27C975B0-834C-BE47-A3CB-E3667C33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1A65567C-C7DE-6D46-AACF-960840133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51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11D8D4D-C3DD-4C4A-941B-014806A3C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C2E349AB-2FB4-274D-94E2-0FADEE0D7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4BBBA68E-5626-A24C-BE9E-DAEE5E83F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F2DC131B-A03A-B34B-BFD6-B4A99B27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E2AAD84-7A43-644B-A9CD-0EC2100A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090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10C6150E-5AC4-2047-8AF4-0D26A43F9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95EBD3CB-6800-6F4F-8663-FAF1AFC2C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93F90DB4-9590-1742-8D6C-CE672290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5E153947-D868-074C-9987-6A1D3424C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6AFCD109-E3E0-8144-987E-C4F86AE4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5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98FC5A44-824F-D241-B055-68F105D23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29579C0-FA36-EB4F-98A2-C00A7A569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1009A740-CAE5-9844-AF56-71CEA81E9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CE715486-A386-B846-9402-5CEC32A5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997F96A7-33E5-FC44-BB5E-82D0093F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7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9159646-F172-3C4B-8D2A-2252B60F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2D948F3D-5122-8444-97D0-9A0417791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B5050E65-47F8-3344-84C2-F2DE5613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11069999-70A3-CF45-ADCE-82295A324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4B303BF5-4CDC-0B40-A894-DF1BDF61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77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E246276-ED22-4446-B00F-AB4E024A0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4E5A888-512A-D24E-A648-0BC76D3B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5E1ED099-B5D2-2240-B9EC-9E56F5D42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58729508-35A2-8748-A7A0-0AC87BDCD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F10A3A96-D8F5-4345-8B23-21CED6F7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C3992682-475A-F74D-8916-41703862A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62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72B3766A-DD73-834A-BD40-1A9C32C53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A080DA95-CBDA-AF4A-A42A-543CFD699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B00DF220-B945-EC4F-B12A-BEB4FD78C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4EFE5032-7720-6E4D-8F35-31217959C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00E5E62F-89C3-3745-AFDD-41B4BB369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897A2B33-28ED-ED44-875D-6799EE095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FA087560-270A-7E49-89A4-3CEF20C2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65E61ACC-FE6A-AF41-9200-3A6509B4B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5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8555EE04-52BC-934D-AAFC-A9CE8C25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DB18E557-EB5A-684D-AD80-A7FE4FF3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18715919-7862-6E49-993C-8AA65581D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13EC13A9-9F0A-FE46-90EC-EFE044D6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36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2D0A778B-6C8A-3444-B7D9-4CD9A91A9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04D8E8F7-070C-484C-A500-2D7EF0F9D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5A8352D8-D55F-B449-9F76-4278F186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50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1C678D1F-9835-464A-A133-9512E0883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5BC3AF45-84B6-954B-B163-C3D3C03A1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EB9EFC02-C789-EA45-8203-652EFF8FB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60D17332-5095-F24D-8C15-EFA5ED5B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4A8674FA-A433-A843-8331-FCCE6FCCA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D7F7E74C-730E-B64B-A5C1-0CF9072C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05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E08AE61-E8BB-6442-A853-62EF1206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381816BD-D88B-BE44-A1C1-8B5D68453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D6D532DD-A735-2543-A2A0-84FBA0782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F0D5BA8D-82B6-BD49-B0FC-C88404FD8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0CC371A3-2073-1245-8FC7-833A1A0A9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03A2A277-072B-404D-8738-CF0E7E05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8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C6343F98-B9C9-D343-A77D-FAB32C72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B108A931-C330-C34D-8AC3-15002874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9400628C-4950-BC44-82C2-AAEF73A9B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C2682-AB99-6840-ACF5-59451CB285DE}" type="datetimeFigureOut">
              <a:rPr lang="fr-FR" smtClean="0"/>
              <a:t>12/03/26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88FB8C8B-A555-924F-9E4D-0711FEC69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30510FB-65D3-2448-A971-71B646533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B921B-B4D9-A145-968A-7D9BEBC598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79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031278" y="5690074"/>
            <a:ext cx="4385896" cy="802927"/>
          </a:xfrm>
          <a:prstGeom prst="rect">
            <a:avLst/>
          </a:prstGeom>
          <a:noFill/>
          <a:ln>
            <a:noFill/>
          </a:ln>
        </p:spPr>
        <p:txBody>
          <a:bodyPr lIns="63642" tIns="31821" rIns="63642" bIns="31821">
            <a:spAutoFit/>
          </a:bodyPr>
          <a:lstStyle>
            <a:lvl1pPr defTabSz="636588" eaLnBrk="0" hangingPunct="0">
              <a:defRPr sz="1400" b="1">
                <a:solidFill>
                  <a:srgbClr val="FF0000"/>
                </a:solidFill>
                <a:latin typeface="Arial" charset="0"/>
              </a:defRPr>
            </a:lvl1pPr>
            <a:lvl2pPr marL="742950" indent="-285750" defTabSz="636588" eaLnBrk="0" hangingPunct="0">
              <a:defRPr sz="1400" b="1">
                <a:solidFill>
                  <a:srgbClr val="FF0000"/>
                </a:solidFill>
                <a:latin typeface="Arial" charset="0"/>
              </a:defRPr>
            </a:lvl2pPr>
            <a:lvl3pPr marL="1143000" indent="-228600" defTabSz="636588" eaLnBrk="0" hangingPunct="0">
              <a:defRPr sz="1400" b="1">
                <a:solidFill>
                  <a:srgbClr val="FF0000"/>
                </a:solidFill>
                <a:latin typeface="Arial" charset="0"/>
              </a:defRPr>
            </a:lvl3pPr>
            <a:lvl4pPr marL="1600200" indent="-228600" defTabSz="636588" eaLnBrk="0" hangingPunct="0">
              <a:defRPr sz="1400" b="1">
                <a:solidFill>
                  <a:srgbClr val="FF0000"/>
                </a:solidFill>
                <a:latin typeface="Arial" charset="0"/>
              </a:defRPr>
            </a:lvl4pPr>
            <a:lvl5pPr marL="2057400" indent="-228600" defTabSz="636588" eaLnBrk="0" hangingPunct="0">
              <a:defRPr sz="1400" b="1">
                <a:solidFill>
                  <a:srgbClr val="FF0000"/>
                </a:solidFill>
                <a:latin typeface="Arial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sz="2400" i="1" kern="0" dirty="0">
              <a:solidFill>
                <a:prstClr val="white">
                  <a:lumMod val="65000"/>
                </a:prstClr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400" i="1" kern="0" dirty="0">
                <a:solidFill>
                  <a:prstClr val="white">
                    <a:lumMod val="65000"/>
                  </a:prstClr>
                </a:solidFill>
              </a:rPr>
              <a:t>Mercredi 11 mars 2026</a:t>
            </a:r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3508131" y="4624388"/>
            <a:ext cx="5410200" cy="108029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fr-FR" altLang="fr-FR" sz="2000" b="1" i="1" dirty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Patrice </a:t>
            </a:r>
            <a:r>
              <a:rPr lang="fr-FR" altLang="fr-FR" sz="2000" b="1" i="1" dirty="0" err="1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Gourdet</a:t>
            </a:r>
            <a:endParaRPr lang="fr-FR" altLang="fr-FR" sz="2000" b="1" i="1" dirty="0">
              <a:solidFill>
                <a:srgbClr val="7030A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fr-FR" altLang="fr-FR" sz="2000" b="1" i="1" kern="0" dirty="0">
                <a:solidFill>
                  <a:prstClr val="white">
                    <a:lumMod val="50000"/>
                  </a:prstClr>
                </a:solidFill>
              </a:rPr>
              <a:t>Enseignant chercheur</a:t>
            </a:r>
            <a:br>
              <a:rPr lang="fr-FR" altLang="fr-FR" sz="2000" b="1" i="1" kern="0" dirty="0">
                <a:solidFill>
                  <a:prstClr val="white">
                    <a:lumMod val="50000"/>
                  </a:prstClr>
                </a:solidFill>
              </a:rPr>
            </a:br>
            <a:r>
              <a:rPr lang="fr-FR" altLang="fr-FR" sz="2000" b="1" i="1" kern="0" dirty="0">
                <a:solidFill>
                  <a:prstClr val="white">
                    <a:lumMod val="50000"/>
                  </a:prstClr>
                </a:solidFill>
              </a:rPr>
              <a:t>Sciences du langage-Didactique du français</a:t>
            </a:r>
          </a:p>
        </p:txBody>
      </p:sp>
      <p:pic>
        <p:nvPicPr>
          <p:cNvPr id="223236" name="Picture 3" descr="K:\Dossiers-personnels\Travail\Formation-UCP-2011\ESPE-INSPE-CYU\1Logo-Inspé-CY-septembre2020\EMA-CY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944" y="5445599"/>
            <a:ext cx="1978269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76703" y="5850412"/>
            <a:ext cx="4120662" cy="7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400" b="1">
              <a:solidFill>
                <a:prstClr val="white"/>
              </a:solidFill>
            </a:endParaRPr>
          </a:p>
        </p:txBody>
      </p:sp>
      <p:pic>
        <p:nvPicPr>
          <p:cNvPr id="223239" name="Picture 2" descr="K:\Dossiers-personnels\Travail\Formation-UCP-2011\EMA\1-Projet-Edll-2019\Logos\REAlang logo-juin20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992" y="120651"/>
            <a:ext cx="930519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Résultat de recherche d'images pour &quot;orthographe rectifiée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738" y="5648325"/>
            <a:ext cx="1063869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3241" name="Picture 12" descr="K:\Dossiers-personnels\Travail\Formation-UCP-2011\ESPE-INSPE-CYU\1Logo-Inspé-CY-septembre2020\Logo_INSPE_2_lignes_06.2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511" y="120651"/>
            <a:ext cx="2092104" cy="782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="" xmlns:a16="http://schemas.microsoft.com/office/drawing/2014/main" id="{08FBB277-52E7-4C59-939E-601AD5338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950" y="963915"/>
            <a:ext cx="6499843" cy="8952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63642" tIns="31821" rIns="63642" bIns="31821">
            <a:spAutoFit/>
          </a:bodyPr>
          <a:lstStyle>
            <a:lvl1pPr defTabSz="636588" eaLnBrk="0" hangingPunct="0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 eaLnBrk="0" hangingPunct="0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 eaLnBrk="0" hangingPunct="0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 eaLnBrk="0" hangingPunct="0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 eaLnBrk="0" hangingPunct="0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fr-FR" altLang="fr-F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formation initiale des PE</a:t>
            </a:r>
          </a:p>
          <a:p>
            <a:pPr algn="ctr" eaLnBrk="1" hangingPunct="1">
              <a:defRPr/>
            </a:pPr>
            <a:r>
              <a:rPr lang="fr-FR" altLang="fr-FR" sz="1800" dirty="0">
                <a:solidFill>
                  <a:srgbClr val="0000FF"/>
                </a:solidFill>
              </a:rPr>
              <a:t>Loin d’être un long fleuve tranquille…</a:t>
            </a:r>
          </a:p>
        </p:txBody>
      </p:sp>
      <p:sp>
        <p:nvSpPr>
          <p:cNvPr id="10" name="Titre 1">
            <a:extLst/>
          </p:cNvPr>
          <p:cNvSpPr txBox="1">
            <a:spLocks/>
          </p:cNvSpPr>
          <p:nvPr/>
        </p:nvSpPr>
        <p:spPr>
          <a:xfrm>
            <a:off x="2660411" y="1988840"/>
            <a:ext cx="7354887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small" baseline="0">
                <a:solidFill>
                  <a:schemeClr val="tx2"/>
                </a:solidFill>
                <a:latin typeface="Arial Narrow" pitchFamily="34" charset="0"/>
                <a:ea typeface="+mj-ea"/>
                <a:cs typeface="Arial" pitchFamily="34" charset="0"/>
              </a:defRPr>
            </a:lvl1pPr>
          </a:lstStyle>
          <a:p>
            <a:pPr>
              <a:defRPr/>
            </a:pPr>
            <a:endParaRPr lang="fr-FR" sz="4000" dirty="0">
              <a:solidFill>
                <a:srgbClr val="1F497D"/>
              </a:solidFill>
            </a:endParaRPr>
          </a:p>
        </p:txBody>
      </p:sp>
      <p:cxnSp>
        <p:nvCxnSpPr>
          <p:cNvPr id="15" name="Connecteur droit 10"/>
          <p:cNvCxnSpPr>
            <a:cxnSpLocks noChangeShapeType="1"/>
          </p:cNvCxnSpPr>
          <p:nvPr/>
        </p:nvCxnSpPr>
        <p:spPr bwMode="auto">
          <a:xfrm>
            <a:off x="1814020" y="4581128"/>
            <a:ext cx="8448675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076704" y="3928866"/>
            <a:ext cx="4154983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Un regard orienté</a:t>
            </a:r>
          </a:p>
        </p:txBody>
      </p:sp>
      <p:grpSp>
        <p:nvGrpSpPr>
          <p:cNvPr id="17" name="Groupe 16"/>
          <p:cNvGrpSpPr/>
          <p:nvPr/>
        </p:nvGrpSpPr>
        <p:grpSpPr>
          <a:xfrm>
            <a:off x="4917372" y="2064655"/>
            <a:ext cx="2234720" cy="1549592"/>
            <a:chOff x="5493510" y="3318489"/>
            <a:chExt cx="2234720" cy="1549592"/>
          </a:xfrm>
        </p:grpSpPr>
        <p:sp>
          <p:nvSpPr>
            <p:cNvPr id="18" name="Hexagone 17"/>
            <p:cNvSpPr/>
            <p:nvPr/>
          </p:nvSpPr>
          <p:spPr>
            <a:xfrm>
              <a:off x="5493510" y="3318489"/>
              <a:ext cx="2234720" cy="1122318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>
                  <a:solidFill>
                    <a:prstClr val="white"/>
                  </a:solidFill>
                </a:rPr>
                <a:t>Contexte français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869867" y="4283306"/>
              <a:ext cx="1511311" cy="58477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dirty="0">
                  <a:solidFill>
                    <a:srgbClr val="1F497D"/>
                  </a:solidFill>
                </a:rPr>
                <a:t>Environnement </a:t>
              </a:r>
            </a:p>
            <a:p>
              <a:pPr algn="ctr"/>
              <a:r>
                <a:rPr lang="fr-FR" sz="1600" dirty="0">
                  <a:solidFill>
                    <a:srgbClr val="1F497D"/>
                  </a:solidFill>
                </a:rPr>
                <a:t>scolaire</a:t>
              </a: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2772510" y="2910268"/>
            <a:ext cx="2178742" cy="1353934"/>
            <a:chOff x="3851920" y="5088880"/>
            <a:chExt cx="2178742" cy="1353934"/>
          </a:xfrm>
        </p:grpSpPr>
        <p:sp>
          <p:nvSpPr>
            <p:cNvPr id="21" name="Hexagone 20"/>
            <p:cNvSpPr/>
            <p:nvPr/>
          </p:nvSpPr>
          <p:spPr>
            <a:xfrm>
              <a:off x="3851920" y="5088880"/>
              <a:ext cx="2178742" cy="115212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>
                  <a:solidFill>
                    <a:prstClr val="white"/>
                  </a:solidFill>
                </a:rPr>
                <a:t>École primaire</a:t>
              </a: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4582731" y="6104260"/>
              <a:ext cx="717119" cy="33855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rgbClr val="1F497D"/>
                  </a:solidFill>
                </a:rPr>
                <a:t>Focale</a:t>
              </a: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7182610" y="2865992"/>
            <a:ext cx="2236424" cy="1348797"/>
            <a:chOff x="7030825" y="5232673"/>
            <a:chExt cx="2077679" cy="1348797"/>
          </a:xfrm>
        </p:grpSpPr>
        <p:sp>
          <p:nvSpPr>
            <p:cNvPr id="24" name="Hexagone 23"/>
            <p:cNvSpPr/>
            <p:nvPr/>
          </p:nvSpPr>
          <p:spPr>
            <a:xfrm>
              <a:off x="7030825" y="5232673"/>
              <a:ext cx="2077679" cy="108012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>
                  <a:solidFill>
                    <a:prstClr val="white"/>
                  </a:solidFill>
                </a:rPr>
                <a:t>Étude de la langue</a:t>
              </a: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7733906" y="6242916"/>
              <a:ext cx="645606" cy="33855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rgbClr val="1F497D"/>
                  </a:solidFill>
                </a:rPr>
                <a:t>Objet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2876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402" y="248219"/>
            <a:ext cx="1823614" cy="2592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9" y="476673"/>
            <a:ext cx="3243089" cy="10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552385" y="759180"/>
            <a:ext cx="886781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Noto Sans Georgian Bold" pitchFamily="2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223792" y="114312"/>
            <a:ext cx="568863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Appuis pour cette intervention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/>
          </p:nvPr>
        </p:nvGraphicFramePr>
        <p:xfrm>
          <a:off x="3901747" y="1772816"/>
          <a:ext cx="6588714" cy="223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Chapitre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Chapitre</a:t>
                      </a:r>
                      <a:r>
                        <a:rPr lang="fr-FR" sz="1600" baseline="0" dirty="0"/>
                        <a:t> 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Chapitre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Chapitre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Les évolutions de la formation initiale des enseignants du premier degré depuis la fin du XXe siècle (1970-2013)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Les transformations du métier de professeur des écoles perçues à partir de l’investissement de la formation initiale par les étudiants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Des ÉSPÉ aux INSPÉ : Quelle(s) cohérence(s) dans le modèle de formation initiale des enseignants du premier degré ces dix dernières années(2013-2023) 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Apports du colloque à la dynamique des relations entre recherche et 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i="1" dirty="0"/>
                        <a:t>Catherine </a:t>
                      </a:r>
                      <a:r>
                        <a:rPr lang="fr-FR" sz="1100" i="1" dirty="0" err="1"/>
                        <a:t>Dorison</a:t>
                      </a:r>
                      <a:endParaRPr lang="fr-FR" sz="11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i="1" dirty="0"/>
                        <a:t>Patricia </a:t>
                      </a:r>
                      <a:r>
                        <a:rPr lang="fr-FR" sz="1100" i="1" dirty="0" err="1"/>
                        <a:t>Tavignot</a:t>
                      </a:r>
                      <a:r>
                        <a:rPr lang="fr-FR" sz="1100" i="1" dirty="0"/>
                        <a:t> et Jean-François Thémines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i="1" dirty="0"/>
                        <a:t>Laurent Alexandre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i="1" dirty="0"/>
                        <a:t>Marie-Laure Elalouf</a:t>
                      </a:r>
                      <a:r>
                        <a:rPr lang="fr-FR" sz="1100" dirty="0"/>
                        <a:t>, </a:t>
                      </a:r>
                      <a:r>
                        <a:rPr lang="fr-FR" sz="1100" i="1" dirty="0"/>
                        <a:t>Gilles </a:t>
                      </a:r>
                      <a:r>
                        <a:rPr lang="fr-FR" sz="1100" i="1" dirty="0" err="1"/>
                        <a:t>Uhlrich</a:t>
                      </a:r>
                      <a:r>
                        <a:rPr lang="fr-FR" sz="1100" dirty="0"/>
                        <a:t>, </a:t>
                      </a:r>
                      <a:r>
                        <a:rPr lang="fr-FR" sz="1100" i="1" dirty="0"/>
                        <a:t>Pascale Ponté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4149080"/>
            <a:ext cx="7260086" cy="22322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517233"/>
            <a:ext cx="1911873" cy="1220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831097" y="2867916"/>
            <a:ext cx="2016224" cy="95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CC66"/>
                </a:solidFill>
              </a:rPr>
              <a:t>Suite au colloque consacré  à l’école primaire au XXIe siècle (12-14 octobre 2021) </a:t>
            </a:r>
          </a:p>
        </p:txBody>
      </p:sp>
    </p:spTree>
    <p:extLst>
      <p:ext uri="{BB962C8B-B14F-4D97-AF65-F5344CB8AC3E}">
        <p14:creationId xmlns:p14="http://schemas.microsoft.com/office/powerpoint/2010/main" val="2207496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73446" y="151191"/>
            <a:ext cx="568863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Posons un regard diachronique…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703513" y="548680"/>
            <a:ext cx="7367279" cy="398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/>
              <a:t>Formation initiale des PE – quels choix dans la durée ? Quelle stabilité ?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991544" y="1649837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1985-1989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739336" y="1654301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2011-2012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930688" y="1664834"/>
            <a:ext cx="185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2013-2019 (2021)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756641" y="1649837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2021-2025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70792" y="1645336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2026-…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36368" y="4307347"/>
            <a:ext cx="457067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 concours… Quand ? Quoi ?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/>
          </p:nvPr>
        </p:nvGraphicFramePr>
        <p:xfrm>
          <a:off x="1784485" y="2391046"/>
          <a:ext cx="8392368" cy="1529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414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36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333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9156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École normale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IUFM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IUFM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ESPé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Inspé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Inspé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Concours avant l’entrée en 1</a:t>
                      </a:r>
                      <a:r>
                        <a:rPr lang="fr-FR" sz="1400" baseline="30000" dirty="0"/>
                        <a:t>ère</a:t>
                      </a:r>
                      <a:r>
                        <a:rPr lang="fr-FR" sz="1400" dirty="0"/>
                        <a:t> année (DEUG)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Licence</a:t>
                      </a:r>
                    </a:p>
                    <a:p>
                      <a:pPr algn="ctr"/>
                      <a:r>
                        <a:rPr lang="fr-FR" sz="1400" dirty="0"/>
                        <a:t>Concours à l’issue de la 1</a:t>
                      </a:r>
                      <a:r>
                        <a:rPr lang="fr-FR" sz="1400" baseline="30000" dirty="0"/>
                        <a:t>ère</a:t>
                      </a:r>
                      <a:r>
                        <a:rPr lang="fr-FR" sz="1400" dirty="0"/>
                        <a:t> année de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Concours en fin de M1 </a:t>
                      </a:r>
                      <a:r>
                        <a:rPr lang="fr-FR" sz="1200" dirty="0"/>
                        <a:t>(admission) </a:t>
                      </a:r>
                      <a:endParaRPr lang="fr-FR" sz="1400" dirty="0"/>
                    </a:p>
                    <a:p>
                      <a:pPr algn="ctr"/>
                      <a:r>
                        <a:rPr lang="fr-FR" sz="1400" dirty="0"/>
                        <a:t>Fin de M2 </a:t>
                      </a:r>
                      <a:r>
                        <a:rPr lang="fr-FR" sz="1200" dirty="0"/>
                        <a:t>(admissibilité)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Concours à l’issu</a:t>
                      </a:r>
                      <a:r>
                        <a:rPr lang="fr-FR" sz="1400" baseline="0" dirty="0"/>
                        <a:t> du </a:t>
                      </a:r>
                      <a:r>
                        <a:rPr lang="fr-FR" sz="1400" dirty="0"/>
                        <a:t>M1</a:t>
                      </a:r>
                      <a:r>
                        <a:rPr lang="fr-FR" sz="1400" baseline="0" dirty="0"/>
                        <a:t> master MEEF1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Concours à l’issu</a:t>
                      </a:r>
                      <a:r>
                        <a:rPr lang="fr-FR" sz="1400" baseline="0" dirty="0"/>
                        <a:t> du </a:t>
                      </a:r>
                      <a:r>
                        <a:rPr lang="fr-FR" sz="1400" dirty="0"/>
                        <a:t>M2</a:t>
                      </a:r>
                      <a:r>
                        <a:rPr lang="fr-FR" sz="1400" baseline="0" dirty="0"/>
                        <a:t> master MEEF1</a:t>
                      </a:r>
                      <a:endParaRPr lang="fr-FR" sz="1400" dirty="0"/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Concours à la fin de la licence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Flèche droite 11">
            <a:extLst/>
          </p:cNvPr>
          <p:cNvSpPr/>
          <p:nvPr/>
        </p:nvSpPr>
        <p:spPr>
          <a:xfrm>
            <a:off x="2063552" y="4999231"/>
            <a:ext cx="5298526" cy="7921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3" name="Flèche droite 12">
            <a:extLst/>
          </p:cNvPr>
          <p:cNvSpPr/>
          <p:nvPr/>
        </p:nvSpPr>
        <p:spPr>
          <a:xfrm>
            <a:off x="7362078" y="4999231"/>
            <a:ext cx="2694362" cy="792163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Flèche droite 1"/>
          <p:cNvSpPr/>
          <p:nvPr/>
        </p:nvSpPr>
        <p:spPr>
          <a:xfrm>
            <a:off x="1895932" y="1886702"/>
            <a:ext cx="828092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9"/>
          <p:cNvSpPr txBox="1">
            <a:spLocks noChangeArrowheads="1"/>
          </p:cNvSpPr>
          <p:nvPr/>
        </p:nvSpPr>
        <p:spPr bwMode="auto">
          <a:xfrm>
            <a:off x="3573742" y="4870329"/>
            <a:ext cx="9797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2060"/>
                </a:solidFill>
                <a:latin typeface="Arial" charset="0"/>
              </a:rPr>
              <a:t>Licence</a:t>
            </a:r>
          </a:p>
        </p:txBody>
      </p:sp>
      <p:sp>
        <p:nvSpPr>
          <p:cNvPr id="15" name="ZoneTexte 10"/>
          <p:cNvSpPr txBox="1">
            <a:spLocks noChangeArrowheads="1"/>
          </p:cNvSpPr>
          <p:nvPr/>
        </p:nvSpPr>
        <p:spPr bwMode="auto">
          <a:xfrm>
            <a:off x="8211648" y="4878086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Master</a:t>
            </a:r>
          </a:p>
        </p:txBody>
      </p:sp>
      <p:sp>
        <p:nvSpPr>
          <p:cNvPr id="19" name="ZoneTexte 10"/>
          <p:cNvSpPr txBox="1">
            <a:spLocks noChangeArrowheads="1"/>
          </p:cNvSpPr>
          <p:nvPr/>
        </p:nvSpPr>
        <p:spPr bwMode="auto">
          <a:xfrm>
            <a:off x="7844107" y="5210645"/>
            <a:ext cx="5052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fr-FR" altLang="fr-FR" sz="1800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M1</a:t>
            </a:r>
          </a:p>
        </p:txBody>
      </p:sp>
      <p:sp>
        <p:nvSpPr>
          <p:cNvPr id="20" name="ZoneTexte 10"/>
          <p:cNvSpPr txBox="1">
            <a:spLocks noChangeArrowheads="1"/>
          </p:cNvSpPr>
          <p:nvPr/>
        </p:nvSpPr>
        <p:spPr bwMode="auto">
          <a:xfrm>
            <a:off x="8849001" y="5237360"/>
            <a:ext cx="5052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fr-FR" altLang="fr-FR" sz="1800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M2</a:t>
            </a:r>
          </a:p>
        </p:txBody>
      </p:sp>
      <p:sp>
        <p:nvSpPr>
          <p:cNvPr id="21" name="ZoneTexte 9"/>
          <p:cNvSpPr txBox="1">
            <a:spLocks noChangeArrowheads="1"/>
          </p:cNvSpPr>
          <p:nvPr/>
        </p:nvSpPr>
        <p:spPr bwMode="auto">
          <a:xfrm>
            <a:off x="2852213" y="5215412"/>
            <a:ext cx="4539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Arial" charset="0"/>
              </a:rPr>
              <a:t>L1</a:t>
            </a:r>
          </a:p>
        </p:txBody>
      </p:sp>
      <p:sp>
        <p:nvSpPr>
          <p:cNvPr id="22" name="ZoneTexte 9"/>
          <p:cNvSpPr txBox="1">
            <a:spLocks noChangeArrowheads="1"/>
          </p:cNvSpPr>
          <p:nvPr/>
        </p:nvSpPr>
        <p:spPr bwMode="auto">
          <a:xfrm>
            <a:off x="4201870" y="5210645"/>
            <a:ext cx="4539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Arial" charset="0"/>
              </a:rPr>
              <a:t>L2</a:t>
            </a:r>
          </a:p>
        </p:txBody>
      </p:sp>
      <p:sp>
        <p:nvSpPr>
          <p:cNvPr id="23" name="ZoneTexte 9"/>
          <p:cNvSpPr txBox="1">
            <a:spLocks noChangeArrowheads="1"/>
          </p:cNvSpPr>
          <p:nvPr/>
        </p:nvSpPr>
        <p:spPr bwMode="auto">
          <a:xfrm>
            <a:off x="5692215" y="5215412"/>
            <a:ext cx="4539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Arial" charset="0"/>
              </a:rPr>
              <a:t>L3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3010518" y="5606692"/>
            <a:ext cx="1191352" cy="859494"/>
            <a:chOff x="1486518" y="5404614"/>
            <a:chExt cx="1191352" cy="859494"/>
          </a:xfrm>
        </p:grpSpPr>
        <p:sp>
          <p:nvSpPr>
            <p:cNvPr id="6" name="ZoneTexte 5"/>
            <p:cNvSpPr txBox="1"/>
            <p:nvPr/>
          </p:nvSpPr>
          <p:spPr>
            <a:xfrm>
              <a:off x="1486518" y="5894776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chemeClr val="accent5">
                      <a:lumMod val="75000"/>
                    </a:schemeClr>
                  </a:solidFill>
                </a:rPr>
                <a:t>1990-2010</a:t>
              </a: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>
              <a:off x="2064186" y="5404614"/>
              <a:ext cx="0" cy="576064"/>
            </a:xfrm>
            <a:prstGeom prst="straightConnector1">
              <a:avLst/>
            </a:prstGeom>
            <a:ln w="57150">
              <a:solidFill>
                <a:schemeClr val="accent5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e 41"/>
          <p:cNvGrpSpPr/>
          <p:nvPr/>
        </p:nvGrpSpPr>
        <p:grpSpPr>
          <a:xfrm>
            <a:off x="1683900" y="5584744"/>
            <a:ext cx="1191352" cy="863938"/>
            <a:chOff x="159900" y="5382666"/>
            <a:chExt cx="1191352" cy="863938"/>
          </a:xfrm>
        </p:grpSpPr>
        <p:cxnSp>
          <p:nvCxnSpPr>
            <p:cNvPr id="25" name="Connecteur droit avec flèche 24"/>
            <p:cNvCxnSpPr/>
            <p:nvPr/>
          </p:nvCxnSpPr>
          <p:spPr>
            <a:xfrm>
              <a:off x="755576" y="5382666"/>
              <a:ext cx="0" cy="576064"/>
            </a:xfrm>
            <a:prstGeom prst="straightConnector1">
              <a:avLst/>
            </a:prstGeom>
            <a:ln w="57150">
              <a:solidFill>
                <a:schemeClr val="accent5">
                  <a:lumMod val="60000"/>
                  <a:lumOff val="4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ZoneTexte 31"/>
            <p:cNvSpPr txBox="1"/>
            <p:nvPr/>
          </p:nvSpPr>
          <p:spPr>
            <a:xfrm>
              <a:off x="159900" y="5877272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1985-1989</a:t>
              </a:r>
            </a:p>
          </p:txBody>
        </p:sp>
      </p:grpSp>
      <p:sp>
        <p:nvSpPr>
          <p:cNvPr id="33" name="ZoneTexte 32"/>
          <p:cNvSpPr txBox="1"/>
          <p:nvPr/>
        </p:nvSpPr>
        <p:spPr>
          <a:xfrm>
            <a:off x="3431414" y="1645336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1990-2010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8328249" y="5584745"/>
            <a:ext cx="1080745" cy="578595"/>
            <a:chOff x="6804248" y="5382666"/>
            <a:chExt cx="1080745" cy="578595"/>
          </a:xfrm>
        </p:grpSpPr>
        <p:grpSp>
          <p:nvGrpSpPr>
            <p:cNvPr id="29" name="Groupe 28"/>
            <p:cNvGrpSpPr/>
            <p:nvPr/>
          </p:nvGrpSpPr>
          <p:grpSpPr>
            <a:xfrm>
              <a:off x="6828317" y="5382666"/>
              <a:ext cx="1020520" cy="576064"/>
              <a:chOff x="6557113" y="5382666"/>
              <a:chExt cx="1020520" cy="576064"/>
            </a:xfrm>
          </p:grpSpPr>
          <p:cxnSp>
            <p:nvCxnSpPr>
              <p:cNvPr id="27" name="Connecteur droit avec flèche 26"/>
              <p:cNvCxnSpPr/>
              <p:nvPr/>
            </p:nvCxnSpPr>
            <p:spPr>
              <a:xfrm>
                <a:off x="6557113" y="5382666"/>
                <a:ext cx="0" cy="576064"/>
              </a:xfrm>
              <a:prstGeom prst="straightConnector1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avec flèche 27"/>
              <p:cNvCxnSpPr/>
              <p:nvPr/>
            </p:nvCxnSpPr>
            <p:spPr>
              <a:xfrm>
                <a:off x="7577633" y="5382666"/>
                <a:ext cx="0" cy="576064"/>
              </a:xfrm>
              <a:prstGeom prst="straightConnector1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ZoneTexte 33"/>
            <p:cNvSpPr txBox="1"/>
            <p:nvPr/>
          </p:nvSpPr>
          <p:spPr>
            <a:xfrm>
              <a:off x="6804248" y="5622707"/>
              <a:ext cx="10807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chemeClr val="accent3">
                      <a:lumMod val="75000"/>
                    </a:schemeClr>
                  </a:solidFill>
                </a:rPr>
                <a:t>2011-2012</a:t>
              </a: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8928508" y="6020018"/>
            <a:ext cx="1191352" cy="721350"/>
            <a:chOff x="6386282" y="5921115"/>
            <a:chExt cx="1191352" cy="721350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981958" y="5921115"/>
              <a:ext cx="0" cy="434056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ZoneTexte 34"/>
            <p:cNvSpPr txBox="1"/>
            <p:nvPr/>
          </p:nvSpPr>
          <p:spPr>
            <a:xfrm>
              <a:off x="6386282" y="6273133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FF0000"/>
                  </a:solidFill>
                </a:rPr>
                <a:t>2021-2025</a:t>
              </a: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6363072" y="5637091"/>
            <a:ext cx="906017" cy="1037901"/>
            <a:chOff x="4839071" y="5435012"/>
            <a:chExt cx="906017" cy="1037901"/>
          </a:xfrm>
        </p:grpSpPr>
        <p:cxnSp>
          <p:nvCxnSpPr>
            <p:cNvPr id="31" name="Connecteur droit avec flèche 30"/>
            <p:cNvCxnSpPr/>
            <p:nvPr/>
          </p:nvCxnSpPr>
          <p:spPr>
            <a:xfrm>
              <a:off x="5292080" y="5435012"/>
              <a:ext cx="0" cy="765856"/>
            </a:xfrm>
            <a:prstGeom prst="straightConnector1">
              <a:avLst/>
            </a:prstGeom>
            <a:ln w="57150">
              <a:solidFill>
                <a:srgbClr val="C0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ZoneTexte 35"/>
            <p:cNvSpPr txBox="1"/>
            <p:nvPr/>
          </p:nvSpPr>
          <p:spPr>
            <a:xfrm>
              <a:off x="4839071" y="6103581"/>
              <a:ext cx="906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C00000"/>
                  </a:solidFill>
                </a:rPr>
                <a:t>2026-…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>
            <a:off x="4344716" y="1052737"/>
            <a:ext cx="56254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2011 =&gt; 2026 - succession de changements</a:t>
            </a:r>
          </a:p>
        </p:txBody>
      </p:sp>
      <p:grpSp>
        <p:nvGrpSpPr>
          <p:cNvPr id="47" name="Groupe 46"/>
          <p:cNvGrpSpPr/>
          <p:nvPr/>
        </p:nvGrpSpPr>
        <p:grpSpPr>
          <a:xfrm>
            <a:off x="7690370" y="5953641"/>
            <a:ext cx="1191352" cy="721350"/>
            <a:chOff x="6386282" y="5921115"/>
            <a:chExt cx="1191352" cy="721350"/>
          </a:xfrm>
        </p:grpSpPr>
        <p:cxnSp>
          <p:nvCxnSpPr>
            <p:cNvPr id="48" name="Connecteur droit avec flèche 47"/>
            <p:cNvCxnSpPr/>
            <p:nvPr/>
          </p:nvCxnSpPr>
          <p:spPr>
            <a:xfrm>
              <a:off x="6981958" y="5921115"/>
              <a:ext cx="0" cy="434056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ZoneTexte 48"/>
            <p:cNvSpPr txBox="1"/>
            <p:nvPr/>
          </p:nvSpPr>
          <p:spPr>
            <a:xfrm>
              <a:off x="6386282" y="6273133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FFC000"/>
                  </a:solidFill>
                </a:rPr>
                <a:t>2013-2019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1559496" y="2780928"/>
            <a:ext cx="892899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622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201 -3.58085E-6 L 1.075 -3.58085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0" grpId="0" animBg="1"/>
      <p:bldP spid="12" grpId="0" animBg="1"/>
      <p:bldP spid="13" grpId="0" animBg="1"/>
      <p:bldP spid="2" grpId="0" animBg="1"/>
      <p:bldP spid="14" grpId="0"/>
      <p:bldP spid="15" grpId="0"/>
      <p:bldP spid="19" grpId="0"/>
      <p:bldP spid="20" grpId="0"/>
      <p:bldP spid="21" grpId="0"/>
      <p:bldP spid="22" grpId="0"/>
      <p:bldP spid="23" grpId="0"/>
      <p:bldP spid="33" grpId="0"/>
      <p:bldP spid="41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102725CB-D5F0-49E7-85B2-FE1E70505A57}"/>
              </a:ext>
            </a:extLst>
          </p:cNvPr>
          <p:cNvSpPr txBox="1"/>
          <p:nvPr/>
        </p:nvSpPr>
        <p:spPr>
          <a:xfrm flipH="1">
            <a:off x="3287688" y="11663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Schéma – page 54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="" xmlns:a16="http://schemas.microsoft.com/office/drawing/2014/main" id="{91B5E8E8-FF55-44AA-A263-5799AD3D83B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39616" y="485964"/>
          <a:ext cx="3024336" cy="121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="" xmlns:a16="http://schemas.microsoft.com/office/drawing/2014/main" val="2513425467"/>
                    </a:ext>
                  </a:extLst>
                </a:gridCol>
              </a:tblGrid>
              <a:tr h="34467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Chapitre</a:t>
                      </a:r>
                      <a:r>
                        <a:rPr lang="fr-FR" sz="1600" baseline="0" dirty="0"/>
                        <a:t> 2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3687723"/>
                  </a:ext>
                </a:extLst>
              </a:tr>
              <a:tr h="552422">
                <a:tc>
                  <a:txBody>
                    <a:bodyPr/>
                    <a:lstStyle/>
                    <a:p>
                      <a:r>
                        <a:rPr lang="fr-FR" sz="1100" dirty="0"/>
                        <a:t>Les transformations du métier de professeur des écoles perçues à partir de l’investissement de la formation initiale par les étudiants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6949707"/>
                  </a:ext>
                </a:extLst>
              </a:tr>
              <a:tr h="275810">
                <a:tc>
                  <a:txBody>
                    <a:bodyPr/>
                    <a:lstStyle/>
                    <a:p>
                      <a:r>
                        <a:rPr lang="fr-FR" sz="1100" i="1" dirty="0"/>
                        <a:t>Patricia </a:t>
                      </a:r>
                      <a:r>
                        <a:rPr lang="fr-FR" sz="1100" i="1" dirty="0" err="1"/>
                        <a:t>Tavignot</a:t>
                      </a:r>
                      <a:r>
                        <a:rPr lang="fr-FR" sz="1100" i="1" dirty="0"/>
                        <a:t> et Jean-François Thémines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86830965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="" xmlns:a16="http://schemas.microsoft.com/office/drawing/2014/main" id="{23D7E792-5D55-4E4E-9B22-339FE83C4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257" y="276984"/>
            <a:ext cx="845364" cy="12016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K:\Dossiers-personnels\Travail\Formation-UCP-2011\EMA\2025-2026\OZP-11 mars12026-Paris\Schéma-transaction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418" y="2492896"/>
            <a:ext cx="5432855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12D514CB-7A0B-4173-801E-31E85E9712EB}"/>
              </a:ext>
            </a:extLst>
          </p:cNvPr>
          <p:cNvSpPr txBox="1"/>
          <p:nvPr/>
        </p:nvSpPr>
        <p:spPr>
          <a:xfrm>
            <a:off x="5735960" y="231499"/>
            <a:ext cx="4680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>
                <a:solidFill>
                  <a:schemeClr val="tx2"/>
                </a:solidFill>
              </a:rPr>
              <a:t>Concevoir l’espace de formation comme un espace de transactions où se rencontrent un projet institutionnel (traduit  en dispositifs de formation) et un projet professionnel de la personne en formation (confrontée à une pluralité de modèles de l’enseignant)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="" xmlns:a16="http://schemas.microsoft.com/office/drawing/2014/main" id="{DA19E97A-42F2-4EF0-9B24-77B80B9F8744}"/>
              </a:ext>
            </a:extLst>
          </p:cNvPr>
          <p:cNvSpPr/>
          <p:nvPr/>
        </p:nvSpPr>
        <p:spPr>
          <a:xfrm>
            <a:off x="4480537" y="3958610"/>
            <a:ext cx="504056" cy="28803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12D514CB-7A0B-4173-801E-31E85E9712EB}"/>
              </a:ext>
            </a:extLst>
          </p:cNvPr>
          <p:cNvSpPr txBox="1"/>
          <p:nvPr/>
        </p:nvSpPr>
        <p:spPr>
          <a:xfrm>
            <a:off x="8149580" y="3655487"/>
            <a:ext cx="251842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Qui est cette personne en formation qui se projetterait dans le métier ?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7F463C5A-FACC-4EE7-8D8E-15553C59410E}"/>
              </a:ext>
            </a:extLst>
          </p:cNvPr>
          <p:cNvSpPr txBox="1"/>
          <p:nvPr/>
        </p:nvSpPr>
        <p:spPr>
          <a:xfrm>
            <a:off x="1649632" y="3657799"/>
            <a:ext cx="279018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Peut-on parler d’un projet institutionnel au singulier 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55641" y="1874110"/>
            <a:ext cx="668041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Modélisation de la FI à questionner…</a:t>
            </a:r>
          </a:p>
        </p:txBody>
      </p:sp>
      <p:sp>
        <p:nvSpPr>
          <p:cNvPr id="15" name="Flèche : droite 7">
            <a:extLst>
              <a:ext uri="{FF2B5EF4-FFF2-40B4-BE49-F238E27FC236}">
                <a16:creationId xmlns="" xmlns:a16="http://schemas.microsoft.com/office/drawing/2014/main" id="{DA19E97A-42F2-4EF0-9B24-77B80B9F8744}"/>
              </a:ext>
            </a:extLst>
          </p:cNvPr>
          <p:cNvSpPr/>
          <p:nvPr/>
        </p:nvSpPr>
        <p:spPr>
          <a:xfrm rot="10180706">
            <a:off x="7846678" y="3992993"/>
            <a:ext cx="409806" cy="28803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8437289" y="5229200"/>
            <a:ext cx="2197525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/>
              <a:t>Concours en fin de M2</a:t>
            </a:r>
          </a:p>
          <a:p>
            <a:r>
              <a:rPr lang="fr-FR" sz="1400" dirty="0"/>
              <a:t>Spécificité de Versailles</a:t>
            </a:r>
          </a:p>
          <a:p>
            <a:r>
              <a:rPr lang="fr-FR" sz="1400" dirty="0"/>
              <a:t>Motivation des </a:t>
            </a:r>
            <a:r>
              <a:rPr lang="fr-FR" sz="1400" dirty="0" err="1"/>
              <a:t>étudiant</a:t>
            </a:r>
            <a:r>
              <a:rPr lang="fr-FR" sz="1400" dirty="0" err="1">
                <a:latin typeface="Calibri"/>
                <a:ea typeface="Calibri"/>
                <a:cs typeface="Calibri"/>
              </a:rPr>
              <a:t>·</a:t>
            </a:r>
            <a:r>
              <a:rPr lang="fr-FR" sz="1400" dirty="0" err="1"/>
              <a:t>e</a:t>
            </a:r>
            <a:r>
              <a:rPr lang="fr-FR" sz="1400" dirty="0" err="1">
                <a:ea typeface="Calibri"/>
                <a:cs typeface="Calibri"/>
              </a:rPr>
              <a:t>·</a:t>
            </a:r>
            <a:r>
              <a:rPr lang="fr-FR" sz="1400" dirty="0" err="1"/>
              <a:t>s</a:t>
            </a:r>
            <a:endParaRPr lang="fr-FR" sz="1400" dirty="0"/>
          </a:p>
        </p:txBody>
      </p:sp>
      <p:cxnSp>
        <p:nvCxnSpPr>
          <p:cNvPr id="16" name="Connecteur droit 15"/>
          <p:cNvCxnSpPr>
            <a:stCxn id="10" idx="2"/>
          </p:cNvCxnSpPr>
          <p:nvPr/>
        </p:nvCxnSpPr>
        <p:spPr>
          <a:xfrm>
            <a:off x="9408790" y="4855816"/>
            <a:ext cx="0" cy="3733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9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8" grpId="0" animBg="1"/>
      <p:bldP spid="10" grpId="0" animBg="1"/>
      <p:bldP spid="9" grpId="0" animBg="1"/>
      <p:bldP spid="14" grpId="0" animBg="1"/>
      <p:bldP spid="15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16226" y="980728"/>
            <a:ext cx="8096199" cy="34563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/>
              <a:t>Suivant les auteurs (</a:t>
            </a:r>
            <a:r>
              <a:rPr lang="fr-FR" dirty="0" err="1"/>
              <a:t>Paquay</a:t>
            </a:r>
            <a:r>
              <a:rPr lang="fr-FR" dirty="0"/>
              <a:t>, 1994 ; </a:t>
            </a:r>
            <a:r>
              <a:rPr lang="fr-FR" dirty="0" err="1"/>
              <a:t>Altet</a:t>
            </a:r>
            <a:r>
              <a:rPr lang="fr-FR" dirty="0"/>
              <a:t>, 1996 ; Lang, 1996), on trouve </a:t>
            </a:r>
            <a:r>
              <a:rPr lang="fr-FR" dirty="0" err="1"/>
              <a:t>pluriseurs</a:t>
            </a:r>
            <a:r>
              <a:rPr lang="fr-FR" dirty="0"/>
              <a:t> modèles qui peuvent être regroupés ainsi :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dirty="0"/>
              <a:t>le </a:t>
            </a:r>
            <a:r>
              <a:rPr lang="fr-FR" b="1" i="1" dirty="0"/>
              <a:t>modèle académique </a:t>
            </a:r>
            <a:r>
              <a:rPr lang="fr-FR" dirty="0"/>
              <a:t>avec le « maitre instruit, celui qui maitrise des savoirs » (</a:t>
            </a:r>
            <a:r>
              <a:rPr lang="fr-FR" dirty="0" err="1"/>
              <a:t>Paquay</a:t>
            </a:r>
            <a:r>
              <a:rPr lang="fr-FR" dirty="0"/>
              <a:t>, 1994) ; </a:t>
            </a:r>
          </a:p>
          <a:p>
            <a:r>
              <a:rPr lang="fr-FR" dirty="0"/>
              <a:t>le </a:t>
            </a:r>
            <a:r>
              <a:rPr lang="fr-FR" b="1" i="1" dirty="0"/>
              <a:t>modèle artisanal ou technicien </a:t>
            </a:r>
            <a:r>
              <a:rPr lang="fr-FR" dirty="0"/>
              <a:t>qui est peut-être proche du modèle charismatique du maitre d’apprentissage pédagogue (</a:t>
            </a:r>
            <a:r>
              <a:rPr lang="fr-FR" dirty="0" err="1"/>
              <a:t>Bourdoncle</a:t>
            </a:r>
            <a:r>
              <a:rPr lang="fr-FR" dirty="0"/>
              <a:t>, 1990) ; </a:t>
            </a:r>
          </a:p>
          <a:p>
            <a:r>
              <a:rPr lang="fr-FR" dirty="0"/>
              <a:t>le </a:t>
            </a:r>
            <a:r>
              <a:rPr lang="fr-FR" b="1" i="1" dirty="0"/>
              <a:t>modèle personnaliste </a:t>
            </a:r>
            <a:r>
              <a:rPr lang="fr-FR" dirty="0"/>
              <a:t>qui place au cœur de la formation la découverte progressive de l’expérience professionnelle ;</a:t>
            </a:r>
          </a:p>
          <a:p>
            <a:r>
              <a:rPr lang="fr-FR" dirty="0"/>
              <a:t>le </a:t>
            </a:r>
            <a:r>
              <a:rPr lang="fr-FR" b="1" i="1" dirty="0"/>
              <a:t>modèle de l’acteur social critique </a:t>
            </a:r>
            <a:r>
              <a:rPr lang="fr-FR" dirty="0"/>
              <a:t>« engagé dans des projets collectifs et conscient des enjeux </a:t>
            </a:r>
            <a:r>
              <a:rPr lang="fr-FR" dirty="0" err="1"/>
              <a:t>anthropo</a:t>
            </a:r>
            <a:r>
              <a:rPr lang="fr-FR" dirty="0"/>
              <a:t>-sociaux des pratiques quotidiennes » (</a:t>
            </a:r>
            <a:r>
              <a:rPr lang="fr-FR" dirty="0" err="1"/>
              <a:t>Paquay</a:t>
            </a:r>
            <a:r>
              <a:rPr lang="fr-FR" dirty="0"/>
              <a:t>, 1994) ; </a:t>
            </a:r>
          </a:p>
          <a:p>
            <a:r>
              <a:rPr lang="fr-FR" dirty="0"/>
              <a:t>le </a:t>
            </a:r>
            <a:r>
              <a:rPr lang="fr-FR" b="1" i="1" dirty="0"/>
              <a:t>modèle du praticien réflexif </a:t>
            </a:r>
            <a:r>
              <a:rPr lang="fr-FR" dirty="0"/>
              <a:t>(</a:t>
            </a:r>
            <a:r>
              <a:rPr lang="fr-FR" dirty="0" err="1"/>
              <a:t>Schön</a:t>
            </a:r>
            <a:r>
              <a:rPr lang="fr-FR" dirty="0"/>
              <a:t>, 1993 ; Perrenoud, 2004).</a:t>
            </a:r>
          </a:p>
        </p:txBody>
      </p:sp>
      <p:sp>
        <p:nvSpPr>
          <p:cNvPr id="4" name="Rectangle 3"/>
          <p:cNvSpPr/>
          <p:nvPr/>
        </p:nvSpPr>
        <p:spPr>
          <a:xfrm>
            <a:off x="3791744" y="4221089"/>
            <a:ext cx="658822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u="sng" dirty="0"/>
              <a:t>Question</a:t>
            </a:r>
            <a:r>
              <a:rPr lang="fr-FR" dirty="0"/>
              <a:t> : quel modèle de formation est visé par les responsables politiques pour les enseignants du premier degré ?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07568" y="367987"/>
            <a:ext cx="7560840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Les modèles de formation… Quelles orientations ?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1816225" y="5229200"/>
            <a:ext cx="8352928" cy="1368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>
                <a:solidFill>
                  <a:schemeClr val="tx2"/>
                </a:solidFill>
              </a:rPr>
              <a:t>Modèle du praticien réflexif (</a:t>
            </a:r>
            <a:r>
              <a:rPr lang="fr-FR" dirty="0" err="1">
                <a:solidFill>
                  <a:schemeClr val="tx2"/>
                </a:solidFill>
              </a:rPr>
              <a:t>Philippot</a:t>
            </a:r>
            <a:r>
              <a:rPr lang="fr-FR" dirty="0">
                <a:solidFill>
                  <a:schemeClr val="tx2"/>
                </a:solidFill>
              </a:rPr>
              <a:t>, 2007, p. 35).</a:t>
            </a: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FR" dirty="0">
                <a:solidFill>
                  <a:schemeClr val="tx2"/>
                </a:solidFill>
              </a:rPr>
              <a:t>« La réflexivité [s’entend comme une] pratique de pensée, manière de penser sa pratique et manière d’agir tout en pensant à ce que l’on fait » (</a:t>
            </a:r>
            <a:r>
              <a:rPr lang="fr-FR" dirty="0" err="1">
                <a:solidFill>
                  <a:schemeClr val="tx2"/>
                </a:solidFill>
              </a:rPr>
              <a:t>Wentzel</a:t>
            </a:r>
            <a:r>
              <a:rPr lang="fr-FR" dirty="0">
                <a:solidFill>
                  <a:schemeClr val="tx2"/>
                </a:solidFill>
              </a:rPr>
              <a:t>, 2008, p. 17).Elle est associée aux attentes institutionnelles de professionnalisation du métier (</a:t>
            </a:r>
            <a:r>
              <a:rPr lang="fr-FR" dirty="0" err="1">
                <a:solidFill>
                  <a:schemeClr val="tx2"/>
                </a:solidFill>
              </a:rPr>
              <a:t>Bourdoncle</a:t>
            </a:r>
            <a:r>
              <a:rPr lang="fr-FR" dirty="0">
                <a:solidFill>
                  <a:schemeClr val="tx2"/>
                </a:solidFill>
              </a:rPr>
              <a:t>, 1991). </a:t>
            </a:r>
          </a:p>
        </p:txBody>
      </p:sp>
      <p:sp>
        <p:nvSpPr>
          <p:cNvPr id="2" name="Flèche vers le bas 1"/>
          <p:cNvSpPr/>
          <p:nvPr/>
        </p:nvSpPr>
        <p:spPr>
          <a:xfrm>
            <a:off x="2855640" y="4149080"/>
            <a:ext cx="360040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84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90604" y="5698123"/>
            <a:ext cx="7738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Ce qui est en jeu dans la formation initiale est bien la construction</a:t>
            </a:r>
          </a:p>
          <a:p>
            <a:pPr algn="ctr"/>
            <a:r>
              <a:rPr lang="fr-FR" dirty="0"/>
              <a:t>d’un « rapport au métier en lien avec l’identité collective » (</a:t>
            </a:r>
            <a:r>
              <a:rPr lang="fr-FR" dirty="0" err="1"/>
              <a:t>Wittorski</a:t>
            </a:r>
            <a:r>
              <a:rPr lang="fr-FR" dirty="0"/>
              <a:t>, 2015, p.38)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5639" y="260649"/>
            <a:ext cx="640871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Une formation traversée par des tensions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158147" y="694244"/>
            <a:ext cx="610417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Tension centrale en lien avec la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masterisation</a:t>
            </a:r>
            <a:endParaRPr lang="fr-FR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2011896" y="1412777"/>
            <a:ext cx="8096199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tx1"/>
                </a:solidFill>
              </a:rPr>
              <a:t>Tension entre professionnalisation et </a:t>
            </a:r>
            <a:r>
              <a:rPr lang="fr-FR" sz="2800" dirty="0" err="1">
                <a:solidFill>
                  <a:schemeClr val="tx1"/>
                </a:solidFill>
              </a:rPr>
              <a:t>universitarisation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7727" y="20608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 logiques en partie concurrente (quelle priorité du côté des </a:t>
            </a:r>
            <a:r>
              <a:rPr lang="fr-FR" dirty="0" err="1">
                <a:solidFill>
                  <a:schemeClr val="tx2"/>
                </a:solidFill>
              </a:rPr>
              <a:t>formé</a:t>
            </a:r>
            <a:r>
              <a:rPr lang="fr-FR" dirty="0" err="1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·</a:t>
            </a:r>
            <a:r>
              <a:rPr lang="fr-FR" dirty="0" err="1">
                <a:solidFill>
                  <a:schemeClr val="tx2"/>
                </a:solidFill>
              </a:rPr>
              <a:t>e</a:t>
            </a:r>
            <a:r>
              <a:rPr lang="fr-FR" dirty="0" err="1">
                <a:solidFill>
                  <a:schemeClr val="tx2"/>
                </a:solidFill>
                <a:ea typeface="Calibri"/>
                <a:cs typeface="Calibri"/>
              </a:rPr>
              <a:t>·</a:t>
            </a:r>
            <a:r>
              <a:rPr lang="fr-FR" dirty="0" err="1">
                <a:solidFill>
                  <a:schemeClr val="tx2"/>
                </a:solidFill>
              </a:rPr>
              <a:t>s</a:t>
            </a:r>
            <a:r>
              <a:rPr lang="fr-FR" dirty="0">
                <a:solidFill>
                  <a:schemeClr val="tx2"/>
                </a:solidFill>
              </a:rPr>
              <a:t> ?) 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/>
          </p:nvPr>
        </p:nvGraphicFramePr>
        <p:xfrm>
          <a:off x="2190603" y="2780928"/>
          <a:ext cx="7793828" cy="2595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6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39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certification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professionnalisation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recherche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La place et les attentes du concours et son impact sur la formation (grande variabilité)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Articuler des savoirs académiques, des connaissances didactiques, des mises en œuvre pédagogiques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La place de la recherche variable selon les réformes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2"/>
                          </a:solidFill>
                        </a:rPr>
                        <a:t>Se</a:t>
                      </a:r>
                      <a:r>
                        <a:rPr lang="fr-FR" sz="14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2"/>
                          </a:solidFill>
                        </a:rPr>
                        <a:t>préparer</a:t>
                      </a:r>
                      <a:r>
                        <a:rPr lang="fr-FR" sz="1400" baseline="0" dirty="0">
                          <a:solidFill>
                            <a:schemeClr val="tx2"/>
                          </a:solidFill>
                        </a:rPr>
                        <a:t> au métier / préparer un concours ?</a:t>
                      </a:r>
                      <a:endParaRPr lang="fr-FR" sz="1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2"/>
                          </a:solidFill>
                        </a:rPr>
                        <a:t>Articuler des apports de formateurs et formatrices pluri catégoriels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fr-FR" sz="1400" dirty="0">
                          <a:solidFill>
                            <a:schemeClr val="tx2"/>
                          </a:solidFill>
                        </a:rPr>
                        <a:t>La place des stages (SOPA, SR)</a:t>
                      </a:r>
                      <a:r>
                        <a:rPr lang="fr-FR" sz="1400" baseline="0" dirty="0">
                          <a:solidFill>
                            <a:schemeClr val="tx2"/>
                          </a:solidFill>
                        </a:rPr>
                        <a:t> dans la formation ?</a:t>
                      </a:r>
                      <a:endParaRPr lang="fr-FR" sz="1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2"/>
                          </a:solidFill>
                        </a:rPr>
                        <a:t>Mémoire professionnel ? Mémoire universitaire ? Encadrement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ABA13A69-EB69-44C5-A9FA-4DB291DEDB68}"/>
              </a:ext>
            </a:extLst>
          </p:cNvPr>
          <p:cNvSpPr txBox="1"/>
          <p:nvPr/>
        </p:nvSpPr>
        <p:spPr>
          <a:xfrm>
            <a:off x="-2746527" y="2276872"/>
            <a:ext cx="23042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Rapports entre diplôme-concours-stage à chaque fois différents &gt; négociation pour les </a:t>
            </a:r>
            <a:r>
              <a:rPr lang="fr-FR" dirty="0" err="1"/>
              <a:t>étudiant.e.s</a:t>
            </a:r>
            <a:r>
              <a:rPr lang="fr-FR" dirty="0"/>
              <a:t>/stagiaires porte sur les priorités qu’ils ou elles se fixent</a:t>
            </a:r>
          </a:p>
        </p:txBody>
      </p:sp>
    </p:spTree>
    <p:extLst>
      <p:ext uri="{BB962C8B-B14F-4D97-AF65-F5344CB8AC3E}">
        <p14:creationId xmlns:p14="http://schemas.microsoft.com/office/powerpoint/2010/main" val="3824556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59373" y="1226369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Tensions et dilemmes autour des questions de formation initiale des PE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7528" y="178516"/>
            <a:ext cx="856895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Une formation traversée par des tensions permanentes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53431" y="764705"/>
            <a:ext cx="575715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Une liste non exhaustive toujours actuelle…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218490" y="1680707"/>
            <a:ext cx="374441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Articuler les attentes et exigences d’une double tutelle (MENJS &amp; MESRI)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376825" y="1695064"/>
            <a:ext cx="2685822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Formation académique </a:t>
            </a:r>
            <a:r>
              <a:rPr lang="fr-FR" i="1" dirty="0"/>
              <a:t>vs</a:t>
            </a:r>
            <a:r>
              <a:rPr lang="fr-FR" dirty="0"/>
              <a:t> formation professionnelle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606548" y="3847993"/>
            <a:ext cx="417646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Obtenir un diplôme / réussir un concours / débuter dans une classe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201110" y="6057679"/>
            <a:ext cx="7715902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Tension renforcée entre théorie et pratique (utilité de l’</a:t>
            </a:r>
            <a:r>
              <a:rPr lang="fr-FR" dirty="0" err="1"/>
              <a:t>universitarisation</a:t>
            </a:r>
            <a:r>
              <a:rPr lang="fr-FR" dirty="0"/>
              <a:t> pour la formation des PE toujours questionnée par certains mouvements politiques)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776190" y="2442489"/>
            <a:ext cx="465524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Construire un praticien réflexif ? Un exécutant ?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537682" y="5308466"/>
            <a:ext cx="6698780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Articuler des enseignants chercheurs, des PRAG-PREC, des formateurs et formatrices du terrain (passer de 33% non atteint à 50% ??)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537682" y="3407734"/>
            <a:ext cx="217880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Place de la recherche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218491" y="3646766"/>
            <a:ext cx="395203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Une formation initiale pour se projeter à court, moyen ou long terme 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15201" y="2404946"/>
            <a:ext cx="360907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Alternance formation-stages qui se voudrait intégrative mais vécue comme une succession de ruptures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096000" y="2914211"/>
            <a:ext cx="415965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Des stages pour former ou simplement des moyens de remplacement ?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="" xmlns:a16="http://schemas.microsoft.com/office/drawing/2014/main" id="{638FFBA6-5698-41E4-9CAF-B7955D25C3FB}"/>
              </a:ext>
            </a:extLst>
          </p:cNvPr>
          <p:cNvSpPr txBox="1"/>
          <p:nvPr/>
        </p:nvSpPr>
        <p:spPr>
          <a:xfrm>
            <a:off x="1703512" y="4736774"/>
            <a:ext cx="871296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La polyvalence – quelle formation… didactique professionnelle / didactique disciplinaire</a:t>
            </a:r>
          </a:p>
        </p:txBody>
      </p:sp>
    </p:spTree>
    <p:extLst>
      <p:ext uri="{BB962C8B-B14F-4D97-AF65-F5344CB8AC3E}">
        <p14:creationId xmlns:p14="http://schemas.microsoft.com/office/powerpoint/2010/main" val="3078112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528" y="1484784"/>
            <a:ext cx="8229600" cy="1143000"/>
          </a:xfrm>
        </p:spPr>
        <p:txBody>
          <a:bodyPr/>
          <a:lstStyle/>
          <a:p>
            <a:r>
              <a:rPr lang="fr-FR" dirty="0"/>
              <a:t>Le professeur « Caméléon 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1544" y="2852937"/>
            <a:ext cx="7859216" cy="3345235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/>
              <a:t>Injonctions multiples (apports didactiques, peur de l’évaluation, faire la classe, réussir le concours, gérer le mémoire…) &gt; pluralité peu structurante par inconciliable &gt; conséquence = embarras des étudiants pour construire une vision structurée du métier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47528" y="395313"/>
            <a:ext cx="8568952" cy="802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Enseigner dans le premier degré</a:t>
            </a:r>
          </a:p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Une formation pour construire…</a:t>
            </a:r>
          </a:p>
        </p:txBody>
      </p:sp>
    </p:spTree>
    <p:extLst>
      <p:ext uri="{BB962C8B-B14F-4D97-AF65-F5344CB8AC3E}">
        <p14:creationId xmlns:p14="http://schemas.microsoft.com/office/powerpoint/2010/main" val="49792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9192" y="1196752"/>
            <a:ext cx="8147248" cy="132474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dirty="0"/>
              <a:t>La formation des enseignants, en France, et en particulier celle des enseignants du premier degré, est-elle condamnée à « un compromis permanent entre d’inconciliables conceptions de la cohérence »  (Perrenoud, 2012) ?</a:t>
            </a:r>
          </a:p>
        </p:txBody>
      </p:sp>
      <p:sp>
        <p:nvSpPr>
          <p:cNvPr id="4" name="Rectangle 3"/>
          <p:cNvSpPr/>
          <p:nvPr/>
        </p:nvSpPr>
        <p:spPr>
          <a:xfrm>
            <a:off x="2018293" y="3843147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>
                <a:solidFill>
                  <a:schemeClr val="tx2"/>
                </a:solidFill>
              </a:rPr>
              <a:t>Dans le cadre d’une formation des enseignants maintenant construite sur le cadre théorique de la pratique réflexive (Dewey, 1933 ; </a:t>
            </a:r>
            <a:r>
              <a:rPr lang="fr-FR" dirty="0" err="1">
                <a:solidFill>
                  <a:schemeClr val="tx2"/>
                </a:solidFill>
              </a:rPr>
              <a:t>Schön</a:t>
            </a:r>
            <a:r>
              <a:rPr lang="fr-FR" dirty="0">
                <a:solidFill>
                  <a:schemeClr val="tx2"/>
                </a:solidFill>
              </a:rPr>
              <a:t>, 1983), les conditions qui favorisent cette réflexion sont, entre autres, « un cadre de travail organisé, dénué d’enjeux de compétition ou d’évaluation, dans un environnement psychologique positif [où] les participants se sentent actifs, engagés, en situation d’entraide et de confiance, autour d’un but commun, ce qui leur procure un sentiment  d’appartenance à une communauté » (</a:t>
            </a:r>
            <a:r>
              <a:rPr lang="fr-FR" dirty="0" err="1">
                <a:solidFill>
                  <a:schemeClr val="tx2"/>
                </a:solidFill>
              </a:rPr>
              <a:t>Chaubet</a:t>
            </a:r>
            <a:r>
              <a:rPr lang="fr-FR" dirty="0">
                <a:solidFill>
                  <a:schemeClr val="tx2"/>
                </a:solidFill>
              </a:rPr>
              <a:t>, 2013).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62309" y="2564904"/>
            <a:ext cx="784887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dirty="0"/>
              <a:t>Un large consensus sur le fait que « la formation d’un enseignant doit être considérée comme un processus graduel comprenant une formation initiale, une phase d’accompagnement et un perfectionnement professionnel continu ».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7528" y="331110"/>
            <a:ext cx="856895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Comment conclure…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44407" y="6157376"/>
            <a:ext cx="856895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642" tIns="31821" rIns="63642" bIns="31821">
            <a:spAutoFit/>
          </a:bodyPr>
          <a:lstStyle>
            <a:lvl1pPr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2pPr>
            <a:lvl3pPr marL="11430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3pPr>
            <a:lvl4pPr marL="16002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4pPr>
            <a:lvl5pPr marL="2057400" indent="-228600" defTabSz="636588">
              <a:defRPr sz="1400" b="1">
                <a:solidFill>
                  <a:srgbClr val="FF0000"/>
                </a:solidFill>
                <a:latin typeface="Arial" pitchFamily="34" charset="0"/>
              </a:defRPr>
            </a:lvl5pPr>
            <a:lvl6pPr marL="25146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6pPr>
            <a:lvl7pPr marL="29718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7pPr>
            <a:lvl8pPr marL="34290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8pPr>
            <a:lvl9pPr marL="3886200" indent="-228600" defTabSz="636588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algn="ctr"/>
            <a:r>
              <a:rPr lang="fr-FR" altLang="fr-FR" sz="2400" i="1" dirty="0">
                <a:solidFill>
                  <a:srgbClr val="0066FF"/>
                </a:solidFill>
                <a:cs typeface="Arial" pitchFamily="34" charset="0"/>
              </a:rPr>
              <a:t>Nous sommes encore loin de cette finalité 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896A3AA-9CB6-4CA9-9F4E-02CECD8BBDA4}"/>
              </a:ext>
            </a:extLst>
          </p:cNvPr>
          <p:cNvSpPr/>
          <p:nvPr/>
        </p:nvSpPr>
        <p:spPr>
          <a:xfrm>
            <a:off x="1844407" y="6081785"/>
            <a:ext cx="10182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2026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FE24AB1-CA79-4CCA-AAB1-A1A4069E967E}"/>
              </a:ext>
            </a:extLst>
          </p:cNvPr>
          <p:cNvSpPr/>
          <p:nvPr/>
        </p:nvSpPr>
        <p:spPr>
          <a:xfrm>
            <a:off x="9171438" y="3427875"/>
            <a:ext cx="10182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2013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7AC57675-CB18-4FCC-BA63-2532F2A78802}"/>
              </a:ext>
            </a:extLst>
          </p:cNvPr>
          <p:cNvSpPr/>
          <p:nvPr/>
        </p:nvSpPr>
        <p:spPr>
          <a:xfrm>
            <a:off x="1991545" y="683986"/>
            <a:ext cx="10182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4164632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7" grpId="0"/>
      <p:bldP spid="2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9096</TotalTime>
  <Words>1374</Words>
  <Application>Microsoft Macintosh PowerPoint</Application>
  <PresentationFormat>Personnalisé</PresentationFormat>
  <Paragraphs>143</Paragraphs>
  <Slides>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 professeur « Caméléon »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Étudier la langue au collège, au lycée général technologique et au lycée professionnel :  le recours au numérique peut-il servir les apprentissages? </dc:title>
  <dc:creator>Microsoft Office User</dc:creator>
  <cp:lastModifiedBy>michele COULON</cp:lastModifiedBy>
  <cp:revision>113</cp:revision>
  <dcterms:created xsi:type="dcterms:W3CDTF">2023-03-06T12:32:15Z</dcterms:created>
  <dcterms:modified xsi:type="dcterms:W3CDTF">2026-03-12T22:27:45Z</dcterms:modified>
</cp:coreProperties>
</file>