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1"/>
    <p:restoredTop sz="94615"/>
  </p:normalViewPr>
  <p:slideViewPr>
    <p:cSldViewPr snapToGrid="0" snapToObjects="1">
      <p:cViewPr varScale="1">
        <p:scale>
          <a:sx n="118" d="100"/>
          <a:sy n="118" d="100"/>
        </p:scale>
        <p:origin x="-12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F6DF8-CA6F-9F43-A068-30CE0EA5FE04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37576-CF87-4840-A84E-C5E83A4EA0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74F494-BB53-2144-B4B1-1C94C1A74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7A01CC-97BC-DF4A-8D84-62F98FD9A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FC2C4AA-EA0D-3340-A0D5-FD1B6349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C975B0-834C-BE47-A3CB-E3667C33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A65567C-C7DE-6D46-AACF-96084013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11D8D4D-C3DD-4C4A-941B-014806A3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2E349AB-2FB4-274D-94E2-0FADEE0D7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BBBA68E-5626-A24C-BE9E-DAEE5E83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2DC131B-A03A-B34B-BFD6-B4A99B27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E2AAD84-7A43-644B-A9CD-0EC2100A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09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10C6150E-5AC4-2047-8AF4-0D26A43F9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5EBD3CB-6800-6F4F-8663-FAF1AFC2C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3F90DB4-9590-1742-8D6C-CE672290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E153947-D868-074C-9987-6A1D3424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AFCD109-E3E0-8144-987E-C4F86AE4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5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8FC5A44-824F-D241-B055-68F105D2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29579C0-FA36-EB4F-98A2-C00A7A56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009A740-CAE5-9844-AF56-71CEA81E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E715486-A386-B846-9402-5CEC32A5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97F96A7-33E5-FC44-BB5E-82D0093F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47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159646-F172-3C4B-8D2A-2252B60F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D948F3D-5122-8444-97D0-9A0417791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5050E65-47F8-3344-84C2-F2DE5613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1069999-70A3-CF45-ADCE-82295A32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B303BF5-4CDC-0B40-A894-DF1BDF61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77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E246276-ED22-4446-B00F-AB4E024A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4E5A888-512A-D24E-A648-0BC76D3B3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E1ED099-B5D2-2240-B9EC-9E56F5D42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8729508-35A2-8748-A7A0-0AC87BDC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10A3A96-D8F5-4345-8B23-21CED6F7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3992682-475A-F74D-8916-41703862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2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2B3766A-DD73-834A-BD40-1A9C32C5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080DA95-CBDA-AF4A-A42A-543CFD699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00DF220-B945-EC4F-B12A-BEB4FD78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4EFE5032-7720-6E4D-8F35-31217959C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0E5E62F-89C3-3745-AFDD-41B4BB369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897A2B33-28ED-ED44-875D-6799EE09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FA087560-270A-7E49-89A4-3CEF20C2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5E61ACC-FE6A-AF41-9200-3A6509B4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5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55EE04-52BC-934D-AAFC-A9CE8C2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B18E557-EB5A-684D-AD80-A7FE4FF3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8715919-7862-6E49-993C-8AA65581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3EC13A9-9F0A-FE46-90EC-EFE044D6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36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2D0A778B-6C8A-3444-B7D9-4CD9A91A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04D8E8F7-070C-484C-A500-2D7EF0F9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A8352D8-D55F-B449-9F76-4278F186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50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678D1F-9835-464A-A133-9512E088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BC3AF45-84B6-954B-B163-C3D3C03A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B9EFC02-C789-EA45-8203-652EFF8FB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0D17332-5095-F24D-8C15-EFA5ED5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A8674FA-A433-A843-8331-FCCE6FCC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7F7E74C-730E-B64B-A5C1-0CF9072C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5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E08AE61-E8BB-6442-A853-62EF1206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81816BD-D88B-BE44-A1C1-8B5D68453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6D532DD-A735-2543-A2A0-84FBA0782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0D5BA8D-82B6-BD49-B0FC-C88404F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CC371A3-2073-1245-8FC7-833A1A0A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3A2A277-072B-404D-8738-CF0E7E05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8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C6343F98-B9C9-D343-A77D-FAB32C72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108A931-C330-C34D-8AC3-150028743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400628C-4950-BC44-82C2-AAEF73A9B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2682-AB99-6840-ACF5-59451CB285DE}" type="datetimeFigureOut">
              <a:rPr lang="fr-FR" smtClean="0"/>
              <a:t>12/03/26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8FB8C8B-A555-924F-9E4D-0711FEC69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30510FB-65D3-2448-A971-71B64653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921B-B4D9-A145-968A-7D9BEBC59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79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fe.ens-lyon.fr/ife/recherche/lire-ecrire/rapport/synthese-du-rapport-lire-et-ecrire" TargetMode="External"/><Relationship Id="rId4" Type="http://schemas.openxmlformats.org/officeDocument/2006/relationships/hyperlink" Target="https://scolagram.u-cergy.fr/index.php/revue-2/75-reala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hs.hal.science/halshs-03915708v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urnals.openedition.org/reperes/638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2FE2D27-98A3-D54C-9041-51E44F3F7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/>
              <a:t>Présentation de l’ouvrage de référence </a:t>
            </a:r>
            <a:br>
              <a:rPr lang="fr-FR" sz="3600" b="1" dirty="0"/>
            </a:br>
            <a:r>
              <a:rPr lang="fr-FR" sz="3600" b="1" dirty="0"/>
              <a:t>issu du colloque</a:t>
            </a:r>
            <a:br>
              <a:rPr lang="fr-FR" sz="3600" b="1" dirty="0"/>
            </a:br>
            <a:r>
              <a:rPr lang="fr-FR" sz="3600" b="1" i="1" dirty="0"/>
              <a:t>L’école primaire au 21</a:t>
            </a:r>
            <a:r>
              <a:rPr lang="fr-FR" sz="3600" b="1" i="1" baseline="30000" dirty="0"/>
              <a:t>e</a:t>
            </a:r>
            <a:r>
              <a:rPr lang="fr-FR" sz="3600" b="1" i="1" dirty="0"/>
              <a:t> siècle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56B78A7-7691-F84D-8CE0-9632AF882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Marie-Laure Elalouf</a:t>
            </a:r>
          </a:p>
          <a:p>
            <a:r>
              <a:rPr lang="fr-FR" dirty="0"/>
              <a:t>Bruno </a:t>
            </a:r>
            <a:r>
              <a:rPr lang="fr-FR" dirty="0" err="1"/>
              <a:t>Robbes</a:t>
            </a:r>
            <a:endParaRPr lang="fr-FR" dirty="0"/>
          </a:p>
          <a:p>
            <a:r>
              <a:rPr lang="fr-FR" dirty="0" smtClean="0"/>
              <a:t>Patrice </a:t>
            </a:r>
            <a:r>
              <a:rPr lang="fr-FR" dirty="0" err="1"/>
              <a:t>Gourdet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12" descr="EMA logo.png">
            <a:extLst>
              <a:ext uri="{FF2B5EF4-FFF2-40B4-BE49-F238E27FC236}">
                <a16:creationId xmlns="" xmlns:a16="http://schemas.microsoft.com/office/drawing/2014/main" id="{AC3AA411-E609-1442-ACE3-E43B12DA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92" y="3602038"/>
            <a:ext cx="2590909" cy="120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3">
            <a:extLst>
              <a:ext uri="{FF2B5EF4-FFF2-40B4-BE49-F238E27FC236}">
                <a16:creationId xmlns="" xmlns:a16="http://schemas.microsoft.com/office/drawing/2014/main" id="{B85D8126-D1DF-5643-8C7F-EF6E72D2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47" y="3509963"/>
            <a:ext cx="3344299" cy="11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41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B855103-B646-AD4A-A408-8B9F5CC4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Le potentiel formatif des dispositifs collaboratifs 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3200" b="1" dirty="0">
                <a:solidFill>
                  <a:srgbClr val="7030A0"/>
                </a:solidFill>
              </a:rPr>
              <a:t>Focus sur une recherche</a:t>
            </a:r>
            <a:endParaRPr lang="fr-FR" sz="32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C4308D1A-7D30-D845-B875-725382BE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577340"/>
            <a:ext cx="5337810" cy="47663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i="1" dirty="0"/>
              <a:t>De Lire Écrire à </a:t>
            </a:r>
            <a:r>
              <a:rPr lang="fr-FR" b="1" i="1" dirty="0" err="1"/>
              <a:t>REAlang</a:t>
            </a:r>
            <a:r>
              <a:rPr lang="fr-FR" b="1" i="1" dirty="0"/>
              <a:t> : quelles ressources pour la formation ? </a:t>
            </a:r>
          </a:p>
          <a:p>
            <a:pPr marL="0" indent="0">
              <a:buNone/>
            </a:pPr>
            <a:r>
              <a:rPr lang="fr-FR" dirty="0"/>
              <a:t>Un atelier de mutualisation proposé au plan de formation de formateurs de l’INSPÉ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https://shs.hal.science/halshs-03915708v1</a:t>
            </a:r>
            <a:endParaRPr lang="fr-FR" dirty="0"/>
          </a:p>
          <a:p>
            <a:endParaRPr lang="fr-FR" b="1" i="1" dirty="0"/>
          </a:p>
          <a:p>
            <a:pPr lvl="1"/>
            <a:r>
              <a:rPr lang="fr-FR" dirty="0"/>
              <a:t>Morgane Beaumanoir-</a:t>
            </a:r>
            <a:r>
              <a:rPr lang="fr-FR" dirty="0" err="1"/>
              <a:t>Secq</a:t>
            </a:r>
            <a:r>
              <a:rPr lang="fr-FR" dirty="0"/>
              <a:t>, Marie-Laure Elalouf, </a:t>
            </a:r>
            <a:r>
              <a:rPr lang="fr-FR" dirty="0" err="1"/>
              <a:t>Solveig</a:t>
            </a:r>
            <a:r>
              <a:rPr lang="fr-FR" dirty="0"/>
              <a:t> </a:t>
            </a:r>
            <a:r>
              <a:rPr lang="fr-FR" dirty="0" err="1"/>
              <a:t>Lepoire</a:t>
            </a:r>
            <a:r>
              <a:rPr lang="fr-FR" dirty="0"/>
              <a:t>-Duc, Marie-Noëlle Roubaud, Édith </a:t>
            </a:r>
            <a:r>
              <a:rPr lang="fr-FR" dirty="0" err="1"/>
              <a:t>Taddéi</a:t>
            </a:r>
            <a:r>
              <a:rPr lang="fr-FR" dirty="0"/>
              <a:t>, </a:t>
            </a:r>
            <a:r>
              <a:rPr lang="fr-FR" i="1" dirty="0"/>
              <a:t>Laboratoires ÉMA, EDA, ICAR et LPL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Isabelle </a:t>
            </a:r>
            <a:r>
              <a:rPr lang="fr-FR" dirty="0" err="1"/>
              <a:t>Angot</a:t>
            </a:r>
            <a:r>
              <a:rPr lang="fr-FR" dirty="0"/>
              <a:t>, Lucie </a:t>
            </a:r>
            <a:r>
              <a:rPr lang="fr-FR" dirty="0" err="1"/>
              <a:t>Breugghe</a:t>
            </a:r>
            <a:r>
              <a:rPr lang="fr-FR" dirty="0"/>
              <a:t>, Sandrine Dos Santos, Lydie Lorie, </a:t>
            </a:r>
            <a:r>
              <a:rPr lang="fr-FR" i="1" dirty="0"/>
              <a:t>enseignantes dans l’académie de Versailles</a:t>
            </a:r>
          </a:p>
          <a:p>
            <a:pPr lvl="1"/>
            <a:endParaRPr lang="fr-FR" i="1" dirty="0"/>
          </a:p>
          <a:p>
            <a:pPr lvl="1"/>
            <a:r>
              <a:rPr lang="fr-FR" u="sng" dirty="0">
                <a:hlinkClick r:id="rId3"/>
              </a:rPr>
              <a:t>http://ife.ens-lyon.fr/ife/recherche/lire-ecrire/rapport/synthese-du-rapport-lire-et-ecrire</a:t>
            </a:r>
            <a:endParaRPr lang="fr-FR" dirty="0"/>
          </a:p>
          <a:p>
            <a:pPr lvl="1"/>
            <a:r>
              <a:rPr lang="fr-FR" u="sng" dirty="0">
                <a:hlinkClick r:id="rId4"/>
              </a:rPr>
              <a:t>https://scolagram.u-cergy.fr/index.php/revue-2/75-realang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EC6B7BD-B288-7F40-B868-0990BC4060D5}"/>
              </a:ext>
            </a:extLst>
          </p:cNvPr>
          <p:cNvSpPr txBox="1"/>
          <p:nvPr/>
        </p:nvSpPr>
        <p:spPr>
          <a:xfrm>
            <a:off x="6320790" y="1577340"/>
            <a:ext cx="58712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• Des rencontres pendant toute l’année universitaire 2020-21 : confrontation entre nos interventions auprès des PE et des recherches partant de l’observation des pratiques ordinaires et caractérisant les classes les plus équitables.</a:t>
            </a:r>
          </a:p>
          <a:p>
            <a:endParaRPr lang="fr-FR" dirty="0"/>
          </a:p>
          <a:p>
            <a:r>
              <a:rPr lang="fr-FR" dirty="0"/>
              <a:t>• Une recherche de complémentarités dans une éthique de la collaboration.</a:t>
            </a:r>
          </a:p>
          <a:p>
            <a:endParaRPr lang="fr-FR" dirty="0"/>
          </a:p>
          <a:p>
            <a:r>
              <a:rPr lang="fr-FR" dirty="0"/>
              <a:t> • Conception, mise en œuvre et analyse d’une séance d’étude de la langue s’appuyant sur les productions d’élèves de </a:t>
            </a:r>
            <a:r>
              <a:rPr lang="fr-FR" dirty="0" err="1"/>
              <a:t>REAlang</a:t>
            </a:r>
            <a:endParaRPr lang="fr-FR" dirty="0"/>
          </a:p>
          <a:p>
            <a:endParaRPr lang="fr-FR" dirty="0"/>
          </a:p>
          <a:p>
            <a:r>
              <a:rPr lang="fr-FR" dirty="0"/>
              <a:t>• Conception d’un outil de formation pour analyser des productions orales (</a:t>
            </a:r>
            <a:r>
              <a:rPr lang="fr-FR" i="1" dirty="0"/>
              <a:t>Lire-écrire au CP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• Examen de mémoires d’étudiants pour élaborer des outils leur permettant d’analyser leurs propres corpus à partir de corpus plus vastes.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70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A0FC273-DFE0-CF4E-8DC0-50C4F12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Une question à fort enjeu social: la compréhension de l’écrit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Questionnements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034C9DE-A79F-A348-9966-2E451842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Évaluer ou enseigner la compréhension de l’écrit? Lequel modèle l’autre?</a:t>
            </a:r>
          </a:p>
          <a:p>
            <a:r>
              <a:rPr lang="fr-FR" dirty="0"/>
              <a:t>Compétence technique ou facette d’une activité langagière globale ?</a:t>
            </a:r>
          </a:p>
          <a:p>
            <a:r>
              <a:rPr lang="fr-FR" dirty="0"/>
              <a:t>Comment s’élaborent les significations dans l’interaction?</a:t>
            </a:r>
          </a:p>
          <a:p>
            <a:r>
              <a:rPr lang="fr-FR" dirty="0"/>
              <a:t>Quels risques y-a-t-il à déléguer des gestes professionnels à une entité capable de produire des textes cohérents sans véritable compréhension sémantique?</a:t>
            </a:r>
          </a:p>
          <a:p>
            <a:pPr marL="0" indent="0">
              <a:buNone/>
            </a:pPr>
            <a:r>
              <a:rPr lang="fr-FR" dirty="0"/>
              <a:t>Gaillard, R. (2024). </a:t>
            </a:r>
            <a:r>
              <a:rPr lang="fr-FR" i="1" dirty="0"/>
              <a:t>Éduquer à l’ère numérique : entre dépossession et réappropriation.</a:t>
            </a:r>
            <a:r>
              <a:rPr lang="fr-FR" dirty="0"/>
              <a:t> CNRS Éditions.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29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BEF541-4638-A64B-B8F4-8FA78DD4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Une question à fort enjeu social: la compréhension de l’écrit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Approches de la complexité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3F27ED6-6108-6543-A3E6-677C0113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Situer la compréhension en lecture dans une société </a:t>
            </a:r>
            <a:r>
              <a:rPr lang="fr-FR" dirty="0" err="1"/>
              <a:t>littéracique</a:t>
            </a:r>
            <a:r>
              <a:rPr lang="fr-FR" dirty="0"/>
              <a:t> : fonctions de l’écrit, rapports de domination, diversification des genres de l’écrit et de l’oral, transformations technologiques</a:t>
            </a:r>
          </a:p>
          <a:p>
            <a:r>
              <a:rPr lang="fr-FR" dirty="0"/>
              <a:t>Spécifier les stratégies selon les domaines d’activité et les champs de savoirs : penser-dire-lire-écrire dans les différentes disciplines</a:t>
            </a:r>
          </a:p>
          <a:p>
            <a:r>
              <a:rPr lang="fr-FR" dirty="0"/>
              <a:t>Déplier les implicites vers des interprétations partagées, des contradictions objectivées, des malentendus</a:t>
            </a:r>
          </a:p>
          <a:p>
            <a:r>
              <a:rPr lang="fr-FR" dirty="0"/>
              <a:t>Accéder aux conceptions de la lecture et de son apprentissage</a:t>
            </a:r>
          </a:p>
        </p:txBody>
      </p:sp>
    </p:spTree>
    <p:extLst>
      <p:ext uri="{BB962C8B-B14F-4D97-AF65-F5344CB8AC3E}">
        <p14:creationId xmlns:p14="http://schemas.microsoft.com/office/powerpoint/2010/main" val="210543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3929B8-C31A-B54C-A8A7-8F1269D3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7030A0"/>
                </a:solidFill>
              </a:rPr>
              <a:t>Une question à fort enjeu social: la compréhension</a:t>
            </a:r>
            <a:r>
              <a:rPr lang="fr-FR" b="1" dirty="0">
                <a:solidFill>
                  <a:srgbClr val="7030A0"/>
                </a:solidFill>
              </a:rPr>
              <a:t> </a:t>
            </a:r>
            <a:r>
              <a:rPr lang="fr-FR" sz="3600" b="1" dirty="0">
                <a:solidFill>
                  <a:srgbClr val="7030A0"/>
                </a:solidFill>
              </a:rPr>
              <a:t>de l’écrit</a:t>
            </a:r>
            <a:br>
              <a:rPr lang="fr-FR" sz="3600" b="1" dirty="0">
                <a:solidFill>
                  <a:srgbClr val="7030A0"/>
                </a:solidFill>
              </a:rPr>
            </a:br>
            <a:r>
              <a:rPr lang="fr-FR" sz="3100" b="1" dirty="0">
                <a:solidFill>
                  <a:srgbClr val="7030A0"/>
                </a:solidFill>
              </a:rPr>
              <a:t>Focus sur une recherche</a:t>
            </a:r>
            <a:r>
              <a:rPr lang="fr-FR" b="1" dirty="0">
                <a:solidFill>
                  <a:srgbClr val="7030A0"/>
                </a:solidFill>
              </a:rPr>
              <a:t/>
            </a:r>
            <a:br>
              <a:rPr lang="fr-FR" b="1" dirty="0">
                <a:solidFill>
                  <a:srgbClr val="7030A0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55CEABB-B3EF-C149-BE69-0E5158F4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4050" cy="3900805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Évaluation de la compréhension en lecture au cycle 3 dans l’académie de Versailles</a:t>
            </a:r>
          </a:p>
          <a:p>
            <a:r>
              <a:rPr lang="fr-FR" dirty="0"/>
              <a:t>Autour de la correspondante académique éducation prioritaire, deux enseignantes-chercheuses, de CPC, PEMF, IEN, IPR-IA des quatre départements</a:t>
            </a:r>
          </a:p>
          <a:p>
            <a:endParaRPr lang="fr-FR" dirty="0"/>
          </a:p>
          <a:p>
            <a:r>
              <a:rPr lang="fr-FR" dirty="0"/>
              <a:t>Marie-France Bishop et Thomas Picard, </a:t>
            </a:r>
          </a:p>
          <a:p>
            <a:pPr marL="0" indent="0">
              <a:buNone/>
            </a:pPr>
            <a:r>
              <a:rPr lang="fr-FR" dirty="0"/>
              <a:t>« Comparaison de trois évaluations de la compréhension en France », </a:t>
            </a:r>
            <a:r>
              <a:rPr lang="fr-FR" i="1" dirty="0"/>
              <a:t>Repères</a:t>
            </a:r>
            <a:r>
              <a:rPr lang="fr-FR" dirty="0"/>
              <a:t> [En ligne], 69 | 2024. URL 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>
                <a:hlinkClick r:id="rId2"/>
              </a:rPr>
              <a:t>http://journals.openedition.org/reperes/6385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5008DF2-9705-B145-920E-C32A7E9FFC66}"/>
              </a:ext>
            </a:extLst>
          </p:cNvPr>
          <p:cNvSpPr txBox="1"/>
          <p:nvPr/>
        </p:nvSpPr>
        <p:spPr>
          <a:xfrm>
            <a:off x="6743700" y="1585594"/>
            <a:ext cx="40896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• Concevoir un outil d’évaluation permettant une appropriation par les enseignants des différents types d’inférences à activer selon les textes lus.</a:t>
            </a:r>
          </a:p>
          <a:p>
            <a:endParaRPr lang="fr-FR" dirty="0"/>
          </a:p>
          <a:p>
            <a:r>
              <a:rPr lang="fr-FR" dirty="0"/>
              <a:t>• Concevoir des ressources explicitant les gestes professionnels en jeu.</a:t>
            </a:r>
          </a:p>
          <a:p>
            <a:endParaRPr lang="fr-FR" dirty="0"/>
          </a:p>
          <a:p>
            <a:r>
              <a:rPr lang="fr-FR" dirty="0"/>
              <a:t>• Proposer de nouveaux textes pour travailler les compétences évaluées.</a:t>
            </a:r>
          </a:p>
          <a:p>
            <a:endParaRPr lang="fr-FR" dirty="0"/>
          </a:p>
          <a:p>
            <a:r>
              <a:rPr lang="fr-FR" dirty="0"/>
              <a:t>• Comparer cette évaluation aux évaluations nationales pour faire appréhender les modèles en tension et favoriser un travail </a:t>
            </a:r>
            <a:r>
              <a:rPr lang="fr-FR" dirty="0" err="1"/>
              <a:t>interdegré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51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6EEDBEE-367A-B441-9405-396BF3F5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Points de vigilance/inégalités scolaires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69811F0-E1D3-7349-9D6B-F5DC8F93001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fr-FR" dirty="0"/>
              <a:t>École Maternelle</a:t>
            </a:r>
          </a:p>
          <a:p>
            <a:pPr lvl="1"/>
            <a:r>
              <a:rPr lang="fr-FR" dirty="0"/>
              <a:t>Exigence de résultats à court terme : source d’échecs précoces, cumulatifs.</a:t>
            </a:r>
          </a:p>
          <a:p>
            <a:pPr lvl="1"/>
            <a:r>
              <a:rPr lang="fr-FR" dirty="0"/>
              <a:t>Absence quasi généralisée de formation spécifique </a:t>
            </a:r>
            <a:r>
              <a:rPr lang="fr-FR" i="1" dirty="0"/>
              <a:t>à</a:t>
            </a:r>
            <a:r>
              <a:rPr lang="fr-FR" dirty="0"/>
              <a:t> et </a:t>
            </a:r>
            <a:r>
              <a:rPr lang="fr-FR" i="1" dirty="0"/>
              <a:t>pour </a:t>
            </a:r>
            <a:r>
              <a:rPr lang="fr-FR" dirty="0"/>
              <a:t>l’école maternelle: obstacle au renouvellement éducatif et pédagogique.</a:t>
            </a:r>
          </a:p>
          <a:p>
            <a:r>
              <a:rPr lang="fr-FR" dirty="0"/>
              <a:t>Dispositifs collaboratifs</a:t>
            </a:r>
          </a:p>
          <a:p>
            <a:pPr lvl="1"/>
            <a:r>
              <a:rPr lang="fr-FR" dirty="0"/>
              <a:t>Selon les médiations et ajustements, un dispositif peut être ou non porteur d’apprentissage pour les élèves, de développement professionnel pour les enseignants.</a:t>
            </a:r>
          </a:p>
          <a:p>
            <a:r>
              <a:rPr lang="fr-FR" dirty="0"/>
              <a:t>Compréhension de l’écrit</a:t>
            </a:r>
          </a:p>
          <a:p>
            <a:pPr lvl="1"/>
            <a:r>
              <a:rPr lang="fr-FR" dirty="0"/>
              <a:t>Le professeur </a:t>
            </a:r>
            <a:r>
              <a:rPr lang="fr-FR"/>
              <a:t>d’école polyvalent, </a:t>
            </a:r>
            <a:r>
              <a:rPr lang="fr-FR" dirty="0"/>
              <a:t>médiateur entre les différentes communautés discursives, garant des différents cadrages disciplinaires et des chemins vers l’autorégulation.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39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97A13E7C-744B-4A4E-B295-01D59E5A8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620" y="0"/>
            <a:ext cx="4850134" cy="6860465"/>
          </a:xfr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342DBBBB-49C6-C149-8B97-74EB5D27A233}"/>
              </a:ext>
            </a:extLst>
          </p:cNvPr>
          <p:cNvSpPr txBox="1"/>
          <p:nvPr/>
        </p:nvSpPr>
        <p:spPr>
          <a:xfrm>
            <a:off x="9429750" y="171450"/>
            <a:ext cx="158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Partenaires institutionnels:</a:t>
            </a:r>
          </a:p>
          <a:p>
            <a:r>
              <a:rPr lang="fr-FR" dirty="0"/>
              <a:t>Université, Éducation nationale,</a:t>
            </a:r>
          </a:p>
          <a:p>
            <a:r>
              <a:rPr lang="fr-FR" dirty="0"/>
              <a:t>Réseau des INSPÉ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78FE66D7-AB51-D547-BF69-847275DE8445}"/>
              </a:ext>
            </a:extLst>
          </p:cNvPr>
          <p:cNvSpPr txBox="1"/>
          <p:nvPr/>
        </p:nvSpPr>
        <p:spPr>
          <a:xfrm>
            <a:off x="9189720" y="3839765"/>
            <a:ext cx="272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Mouvements pédagogiques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06DA454-141D-4444-861D-564078FD0582}"/>
              </a:ext>
            </a:extLst>
          </p:cNvPr>
          <p:cNvSpPr txBox="1"/>
          <p:nvPr/>
        </p:nvSpPr>
        <p:spPr>
          <a:xfrm>
            <a:off x="445770" y="2731770"/>
            <a:ext cx="2849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Laboratoires</a:t>
            </a:r>
          </a:p>
          <a:p>
            <a:r>
              <a:rPr lang="fr-FR" dirty="0"/>
              <a:t>de Sciences de l’éducation </a:t>
            </a:r>
          </a:p>
          <a:p>
            <a:r>
              <a:rPr lang="fr-FR" dirty="0"/>
              <a:t>et de la formation; </a:t>
            </a:r>
          </a:p>
          <a:p>
            <a:r>
              <a:rPr lang="fr-FR" dirty="0"/>
              <a:t>de didactique des disciplines;</a:t>
            </a:r>
          </a:p>
          <a:p>
            <a:r>
              <a:rPr lang="fr-FR" dirty="0"/>
              <a:t>de psychologie.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8BA8F6E1-A0C3-C544-85C0-9C04C92BA050}"/>
              </a:ext>
            </a:extLst>
          </p:cNvPr>
          <p:cNvSpPr txBox="1"/>
          <p:nvPr/>
        </p:nvSpPr>
        <p:spPr>
          <a:xfrm>
            <a:off x="9189720" y="61379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Mécènes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B2C2CD4-3F86-814D-B576-D804D56F25DF}"/>
              </a:ext>
            </a:extLst>
          </p:cNvPr>
          <p:cNvSpPr txBox="1"/>
          <p:nvPr/>
        </p:nvSpPr>
        <p:spPr>
          <a:xfrm>
            <a:off x="1668780" y="308610"/>
            <a:ext cx="184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Projet fédérateur </a:t>
            </a:r>
          </a:p>
          <a:p>
            <a:r>
              <a:rPr lang="fr-FR" dirty="0"/>
              <a:t>d’ÉMA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B30614CF-4720-EB4A-9ED1-23D44D7D7AFB}"/>
              </a:ext>
            </a:extLst>
          </p:cNvPr>
          <p:cNvSpPr txBox="1"/>
          <p:nvPr/>
        </p:nvSpPr>
        <p:spPr>
          <a:xfrm>
            <a:off x="9246870" y="5257800"/>
            <a:ext cx="258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Mouvements d’éducation</a:t>
            </a:r>
          </a:p>
          <a:p>
            <a:r>
              <a:rPr lang="fr-FR" dirty="0"/>
              <a:t> populaire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B892571-5FC2-2A4A-8954-0AD143514DEC}"/>
              </a:ext>
            </a:extLst>
          </p:cNvPr>
          <p:cNvSpPr txBox="1"/>
          <p:nvPr/>
        </p:nvSpPr>
        <p:spPr>
          <a:xfrm>
            <a:off x="9429750" y="2331720"/>
            <a:ext cx="179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Territoires</a:t>
            </a:r>
          </a:p>
        </p:txBody>
      </p:sp>
    </p:spTree>
    <p:extLst>
      <p:ext uri="{BB962C8B-B14F-4D97-AF65-F5344CB8AC3E}">
        <p14:creationId xmlns:p14="http://schemas.microsoft.com/office/powerpoint/2010/main" val="411059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8D650E-DE42-2941-BBAC-8BD7FFD4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Publications issues du colloque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15E4990B-5D5C-984C-A81A-0BD87BEA5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35" y="1690688"/>
            <a:ext cx="3071721" cy="4777019"/>
          </a:xfr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3AC1B39-0209-EF4D-BA7D-43F433BA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70" y="1690688"/>
            <a:ext cx="3475197" cy="50728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617989D-3ADF-A143-B5FF-6C431A0E8240}"/>
              </a:ext>
            </a:extLst>
          </p:cNvPr>
          <p:cNvSpPr txBox="1"/>
          <p:nvPr/>
        </p:nvSpPr>
        <p:spPr>
          <a:xfrm>
            <a:off x="7909560" y="1833039"/>
            <a:ext cx="3543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</a:t>
            </a:r>
            <a:r>
              <a:rPr lang="fr-FR" dirty="0"/>
              <a:t> Partie : Devenir Professeur des écoles </a:t>
            </a:r>
          </a:p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partie : Polyvalence, savoirs scolaires et dispositifs d’enseignement-apprentissage</a:t>
            </a:r>
          </a:p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partie : Paradoxes de la forme scolaire</a:t>
            </a:r>
          </a:p>
          <a:p>
            <a:r>
              <a:rPr lang="fr-FR" dirty="0"/>
              <a:t>4</a:t>
            </a:r>
            <a:r>
              <a:rPr lang="fr-FR" baseline="30000" dirty="0"/>
              <a:t>e</a:t>
            </a:r>
            <a:r>
              <a:rPr lang="fr-FR" dirty="0"/>
              <a:t> partie : Institutions en contextes et débats autour des alternatives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830CCF6A-3A05-E74A-BB12-2C7098CCEA4F}"/>
              </a:ext>
            </a:extLst>
          </p:cNvPr>
          <p:cNvSpPr txBox="1"/>
          <p:nvPr/>
        </p:nvSpPr>
        <p:spPr>
          <a:xfrm>
            <a:off x="8051180" y="4850780"/>
            <a:ext cx="330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de nombreux articles dans des revues scientifiques</a:t>
            </a:r>
          </a:p>
        </p:txBody>
      </p:sp>
    </p:spTree>
    <p:extLst>
      <p:ext uri="{BB962C8B-B14F-4D97-AF65-F5344CB8AC3E}">
        <p14:creationId xmlns:p14="http://schemas.microsoft.com/office/powerpoint/2010/main" val="262305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B8F5E34-389A-CA4F-A501-FF743CF9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Regards croisés sur l’ouvrage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B7D3DB0-1CEE-F447-BB45-DFCB5A7ED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Marie-Laure Elalouf </a:t>
            </a:r>
          </a:p>
          <a:p>
            <a:pPr lvl="1"/>
            <a:r>
              <a:rPr lang="fr-FR" dirty="0"/>
              <a:t>trois apports du colloque en résonnance avec les travaux de l’OZP</a:t>
            </a:r>
          </a:p>
          <a:p>
            <a:pPr lvl="2"/>
            <a:r>
              <a:rPr lang="fr-FR" dirty="0"/>
              <a:t>L’actualité de la recherche sur l’école maternelle</a:t>
            </a:r>
          </a:p>
          <a:p>
            <a:pPr lvl="2"/>
            <a:r>
              <a:rPr lang="fr-FR" dirty="0"/>
              <a:t>Le potentiel formatif des dispositifs collaboratifs</a:t>
            </a:r>
          </a:p>
          <a:p>
            <a:pPr lvl="2"/>
            <a:r>
              <a:rPr lang="fr-FR" dirty="0"/>
              <a:t>Une question à fort enjeu social: la compréhension de l’écrit</a:t>
            </a:r>
          </a:p>
          <a:p>
            <a:r>
              <a:rPr lang="fr-FR" dirty="0"/>
              <a:t>Patrice </a:t>
            </a:r>
            <a:r>
              <a:rPr lang="fr-FR" dirty="0" err="1"/>
              <a:t>Gourdet</a:t>
            </a:r>
            <a:endParaRPr lang="fr-FR" dirty="0"/>
          </a:p>
          <a:p>
            <a:pPr lvl="1"/>
            <a:r>
              <a:rPr lang="fr-FR" dirty="0"/>
              <a:t>La formation initiale des professeurs des écoles</a:t>
            </a:r>
          </a:p>
          <a:p>
            <a:r>
              <a:rPr lang="fr-FR" dirty="0"/>
              <a:t>Bruno </a:t>
            </a:r>
            <a:r>
              <a:rPr lang="fr-FR" dirty="0" err="1"/>
              <a:t>Robbes</a:t>
            </a:r>
            <a:endParaRPr lang="fr-FR" dirty="0"/>
          </a:p>
          <a:p>
            <a:pPr lvl="1"/>
            <a:r>
              <a:rPr lang="fr-FR" dirty="0"/>
              <a:t>La forme scolaire, concept pertinent pour analyser les mutations institutionnelles en contexte et débattre des alternatives possibles à l’école primaire au 21</a:t>
            </a:r>
            <a:r>
              <a:rPr lang="fr-FR" baseline="30000" dirty="0"/>
              <a:t>e </a:t>
            </a:r>
            <a:r>
              <a:rPr lang="fr-FR" dirty="0"/>
              <a:t>siècle 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06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AB0FFF3-96E9-FB47-BBB0-D0794C45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L’actualité de la recherche sur l’école maternelle 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Questionnements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92968FC-0B10-7E46-8B9A-4CCEDA12F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sont les effets d’une scolarisation précoce?</a:t>
            </a:r>
          </a:p>
          <a:p>
            <a:r>
              <a:rPr lang="fr-FR" dirty="0"/>
              <a:t>Comment penser les transitions?</a:t>
            </a:r>
          </a:p>
          <a:p>
            <a:r>
              <a:rPr lang="fr-FR" dirty="0"/>
              <a:t>Comment comprendre ce que c’est qu’apprendre à cet âge de la vie?</a:t>
            </a:r>
          </a:p>
          <a:p>
            <a:r>
              <a:rPr lang="fr-FR" dirty="0"/>
              <a:t>Que nous apprennent les systèmes d’accueil intégrés 0-6 ans?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67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943216-6DE3-F74B-B3B2-5FEEDB38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L’actualité de la recherche sur l’école maternelle 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Approches de la complexité</a:t>
            </a:r>
            <a:endParaRPr lang="fr-FR" sz="28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0EEC0EB-6ECC-7B4B-BDF1-294FB24AA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Approche historique :</a:t>
            </a:r>
          </a:p>
          <a:p>
            <a:pPr lvl="1"/>
            <a:r>
              <a:rPr lang="fr-FR" dirty="0"/>
              <a:t>évolution des prescriptions depuis 1881,  </a:t>
            </a:r>
          </a:p>
          <a:p>
            <a:pPr lvl="1"/>
            <a:r>
              <a:rPr lang="fr-FR" dirty="0"/>
              <a:t>GREDEM (Groupe de défense et de rénovation de l’école maternelle, 1969-1980)</a:t>
            </a:r>
          </a:p>
          <a:p>
            <a:r>
              <a:rPr lang="fr-FR" dirty="0"/>
              <a:t>Les savoirs cachés, </a:t>
            </a:r>
            <a:r>
              <a:rPr lang="fr-FR" dirty="0" err="1"/>
              <a:t>protodidactiques</a:t>
            </a:r>
            <a:r>
              <a:rPr lang="fr-FR" dirty="0"/>
              <a:t> et les logiques d’action des enfants</a:t>
            </a:r>
          </a:p>
          <a:p>
            <a:pPr lvl="1"/>
            <a:r>
              <a:rPr lang="fr-FR" dirty="0"/>
              <a:t>Oriane </a:t>
            </a:r>
            <a:r>
              <a:rPr lang="fr-FR" dirty="0" err="1"/>
              <a:t>Gélin</a:t>
            </a:r>
            <a:r>
              <a:rPr lang="fr-FR" dirty="0"/>
              <a:t>, Christophe </a:t>
            </a:r>
            <a:r>
              <a:rPr lang="fr-FR" dirty="0" err="1"/>
              <a:t>Joigneaux</a:t>
            </a:r>
            <a:r>
              <a:rPr lang="fr-FR" dirty="0"/>
              <a:t> (2019). </a:t>
            </a:r>
            <a:r>
              <a:rPr lang="fr-FR" dirty="0" err="1"/>
              <a:t>Littératies</a:t>
            </a:r>
            <a:r>
              <a:rPr lang="fr-FR" dirty="0"/>
              <a:t> </a:t>
            </a:r>
            <a:r>
              <a:rPr lang="fr-FR" dirty="0" err="1"/>
              <a:t>précoces</a:t>
            </a:r>
            <a:r>
              <a:rPr lang="fr-FR" dirty="0"/>
              <a:t> à l’</a:t>
            </a:r>
            <a:r>
              <a:rPr lang="fr-FR" dirty="0" err="1"/>
              <a:t>école</a:t>
            </a:r>
            <a:r>
              <a:rPr lang="fr-FR" dirty="0"/>
              <a:t> maternelle </a:t>
            </a:r>
            <a:r>
              <a:rPr lang="fr-FR" dirty="0" err="1"/>
              <a:t>différenciation</a:t>
            </a:r>
            <a:r>
              <a:rPr lang="fr-FR" dirty="0"/>
              <a:t> et </a:t>
            </a:r>
            <a:r>
              <a:rPr lang="fr-FR" dirty="0" err="1"/>
              <a:t>inégalités</a:t>
            </a:r>
            <a:r>
              <a:rPr lang="fr-FR" dirty="0"/>
              <a:t>, </a:t>
            </a:r>
            <a:r>
              <a:rPr lang="fr-FR" i="1" dirty="0"/>
              <a:t>Recherches</a:t>
            </a:r>
            <a:r>
              <a:rPr lang="fr-FR" dirty="0"/>
              <a:t> n° 71.</a:t>
            </a:r>
          </a:p>
          <a:p>
            <a:r>
              <a:rPr lang="fr-FR" dirty="0"/>
              <a:t>Le recueil de la parole des éducateurs et des enfants</a:t>
            </a:r>
          </a:p>
          <a:p>
            <a:r>
              <a:rPr lang="fr-FR" dirty="0"/>
              <a:t>La prise en compte du langage corporel</a:t>
            </a:r>
          </a:p>
          <a:p>
            <a:r>
              <a:rPr lang="fr-FR" dirty="0"/>
              <a:t>Des observations au long cours des pratiques pédagogiques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03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2CC7887-F3AE-A04D-85E3-CC117019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L’actualité de la recherche sur l’école maternelle 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Focus sur une recherche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14F663E-E15D-D34D-8D00-7E5746A6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« Les </a:t>
            </a:r>
            <a:r>
              <a:rPr lang="fr-FR" dirty="0" err="1"/>
              <a:t>pédagogies</a:t>
            </a:r>
            <a:r>
              <a:rPr lang="fr-FR" dirty="0"/>
              <a:t> de l’autonomie, entre dispositifs et pratiques. L’exemple d’une classe de maternelle </a:t>
            </a:r>
            <a:r>
              <a:rPr lang="fr-FR" dirty="0" err="1"/>
              <a:t>française</a:t>
            </a:r>
            <a:r>
              <a:rPr lang="fr-FR" dirty="0"/>
              <a:t> » </a:t>
            </a:r>
          </a:p>
          <a:p>
            <a:pPr marL="0" indent="0">
              <a:buNone/>
            </a:pPr>
            <a:r>
              <a:rPr lang="fr-FR" b="1" dirty="0"/>
              <a:t>Julien </a:t>
            </a:r>
            <a:r>
              <a:rPr lang="fr-FR" b="1" dirty="0" err="1"/>
              <a:t>Netter</a:t>
            </a:r>
            <a:r>
              <a:rPr lang="fr-FR" b="1" dirty="0"/>
              <a:t> </a:t>
            </a:r>
            <a:r>
              <a:rPr lang="fr-FR" dirty="0"/>
              <a:t>et </a:t>
            </a:r>
            <a:r>
              <a:rPr lang="fr-FR" b="1" dirty="0"/>
              <a:t>Christophe </a:t>
            </a:r>
            <a:r>
              <a:rPr lang="fr-FR" b="1" dirty="0" err="1"/>
              <a:t>Joigneaux</a:t>
            </a:r>
            <a:r>
              <a:rPr lang="fr-FR" b="1" dirty="0"/>
              <a:t>, </a:t>
            </a:r>
            <a:r>
              <a:rPr lang="fr-FR" i="1" dirty="0"/>
              <a:t>Carrefours de l’éducation</a:t>
            </a:r>
            <a:r>
              <a:rPr lang="fr-FR" dirty="0"/>
              <a:t>, 2023.</a:t>
            </a:r>
          </a:p>
          <a:p>
            <a:r>
              <a:rPr lang="fr-FR" dirty="0" err="1"/>
              <a:t>Différentes</a:t>
            </a:r>
            <a:r>
              <a:rPr lang="fr-FR" dirty="0"/>
              <a:t> façons  </a:t>
            </a:r>
          </a:p>
          <a:p>
            <a:pPr lvl="1"/>
            <a:r>
              <a:rPr lang="fr-FR" dirty="0"/>
              <a:t>d’utiliser la frise </a:t>
            </a:r>
            <a:r>
              <a:rPr lang="fr-FR" dirty="0" err="1"/>
              <a:t>numérique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de </a:t>
            </a:r>
            <a:r>
              <a:rPr lang="fr-FR" dirty="0" err="1"/>
              <a:t>considérer</a:t>
            </a:r>
            <a:r>
              <a:rPr lang="fr-FR" dirty="0"/>
              <a:t> les erreurs des </a:t>
            </a:r>
            <a:r>
              <a:rPr lang="fr-FR" dirty="0" err="1"/>
              <a:t>élèves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 de maintenir l’ordre scolaire </a:t>
            </a:r>
          </a:p>
          <a:p>
            <a:pPr lvl="1"/>
            <a:r>
              <a:rPr lang="fr-FR" dirty="0"/>
              <a:t>de réguler l’</a:t>
            </a:r>
            <a:r>
              <a:rPr lang="fr-FR" dirty="0" err="1"/>
              <a:t>activite</a:t>
            </a:r>
            <a:r>
              <a:rPr lang="fr-FR" dirty="0"/>
              <a:t>́ </a:t>
            </a:r>
          </a:p>
          <a:p>
            <a:r>
              <a:rPr lang="fr-FR" dirty="0"/>
              <a:t>Pédagogie de l’autonomie sans accroissement des inégalités scolaires</a:t>
            </a:r>
          </a:p>
          <a:p>
            <a:pPr lvl="1"/>
            <a:r>
              <a:rPr lang="fr-FR" dirty="0"/>
              <a:t>Un recours au discours « </a:t>
            </a:r>
            <a:r>
              <a:rPr lang="fr-FR" dirty="0" err="1"/>
              <a:t>méta</a:t>
            </a:r>
            <a:r>
              <a:rPr lang="fr-FR" dirty="0"/>
              <a:t> »</a:t>
            </a:r>
          </a:p>
          <a:p>
            <a:pPr lvl="1"/>
            <a:r>
              <a:rPr lang="fr-FR" dirty="0"/>
              <a:t>Un coût personnel qui n’est pas accompagné par le système éducatif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52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8A3009-7DCC-F344-B43A-0767D21D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7030A0"/>
                </a:solidFill>
              </a:rPr>
              <a:t>Le potentiel formatif des dispositifs collaboratifs</a:t>
            </a:r>
            <a:r>
              <a:rPr lang="fr-FR" sz="3200" b="1" dirty="0">
                <a:solidFill>
                  <a:srgbClr val="7030A0"/>
                </a:solidFill>
              </a:rPr>
              <a:t/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3100" b="1" dirty="0">
                <a:solidFill>
                  <a:srgbClr val="7030A0"/>
                </a:solidFill>
              </a:rPr>
              <a:t>Questionnements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8B4E1AC-669E-4B4F-9B9F-3D40F9BB1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À quelles conditions la collaboration est-elle source de développement professionnel et de connaissances nouvelles?</a:t>
            </a:r>
          </a:p>
          <a:p>
            <a:r>
              <a:rPr lang="fr-FR" dirty="0"/>
              <a:t>Comment traduire collectivement des demandes individuelles en problèmes professionnels? </a:t>
            </a:r>
          </a:p>
          <a:p>
            <a:r>
              <a:rPr lang="fr-FR" dirty="0"/>
              <a:t>Qu’apporte l’observation participante de chercheurs à une analyse didactique et pédagogique conjointe?</a:t>
            </a:r>
          </a:p>
          <a:p>
            <a:r>
              <a:rPr lang="fr-FR" dirty="0"/>
              <a:t>Comment ancrer un collectif </a:t>
            </a:r>
            <a:r>
              <a:rPr lang="fr-FR" dirty="0" err="1"/>
              <a:t>intermétier</a:t>
            </a:r>
            <a:r>
              <a:rPr lang="fr-FR" dirty="0"/>
              <a:t> dans la durée?</a:t>
            </a:r>
          </a:p>
          <a:p>
            <a:r>
              <a:rPr lang="fr-FR" dirty="0"/>
              <a:t>Quels enseignements tirer des adaptations des </a:t>
            </a:r>
            <a:r>
              <a:rPr lang="fr-FR" i="1" dirty="0" err="1"/>
              <a:t>Lessons</a:t>
            </a:r>
            <a:r>
              <a:rPr lang="fr-FR" i="1" dirty="0"/>
              <a:t> </a:t>
            </a:r>
            <a:r>
              <a:rPr lang="fr-FR" i="1" dirty="0" err="1"/>
              <a:t>studies</a:t>
            </a:r>
            <a:r>
              <a:rPr lang="fr-FR" i="1" dirty="0"/>
              <a:t> </a:t>
            </a:r>
            <a:r>
              <a:rPr lang="fr-FR" dirty="0"/>
              <a:t>à différents contextes?</a:t>
            </a:r>
          </a:p>
        </p:txBody>
      </p:sp>
    </p:spTree>
    <p:extLst>
      <p:ext uri="{BB962C8B-B14F-4D97-AF65-F5344CB8AC3E}">
        <p14:creationId xmlns:p14="http://schemas.microsoft.com/office/powerpoint/2010/main" val="319609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1B40F6-BA7A-6243-8311-D2E3AE4D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Le potentiel formatif des dispositifs collaboratifs 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Approches de la complexité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9A2E714-25F0-F049-BD54-FB0667BF0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Comprendre et enrichir les pratiques</a:t>
            </a:r>
          </a:p>
          <a:p>
            <a:pPr lvl="1"/>
            <a:r>
              <a:rPr lang="fr-FR" dirty="0"/>
              <a:t>Observatoire-conservatoire-laboratoire (Roland </a:t>
            </a:r>
            <a:r>
              <a:rPr lang="fr-FR" dirty="0" err="1"/>
              <a:t>Goigoux</a:t>
            </a:r>
            <a:r>
              <a:rPr lang="fr-FR" dirty="0"/>
              <a:t>)</a:t>
            </a:r>
          </a:p>
          <a:p>
            <a:r>
              <a:rPr lang="fr-FR" dirty="0"/>
              <a:t>Comprendre la nature des difficultés</a:t>
            </a:r>
          </a:p>
          <a:p>
            <a:pPr lvl="1"/>
            <a:r>
              <a:rPr lang="fr-FR" dirty="0"/>
              <a:t>Des gestes professionnels à l’activité des élèves et réciproquement</a:t>
            </a:r>
          </a:p>
          <a:p>
            <a:r>
              <a:rPr lang="fr-FR" dirty="0"/>
              <a:t>Travailler les dilemmes professionnels</a:t>
            </a:r>
          </a:p>
          <a:p>
            <a:pPr lvl="1"/>
            <a:r>
              <a:rPr lang="fr-FR" dirty="0"/>
              <a:t>Retour réflexif sur les traces vidéo dans l’auto et l’hétéro-confrontation</a:t>
            </a:r>
          </a:p>
          <a:p>
            <a:r>
              <a:rPr lang="fr-FR" dirty="0"/>
              <a:t>Appréhender la complexité des dispositifs </a:t>
            </a:r>
          </a:p>
          <a:p>
            <a:pPr lvl="1"/>
            <a:r>
              <a:rPr lang="fr-FR" dirty="0"/>
              <a:t>qui jouent sur plusieurs échelles (micro-méso-macro), à partir de différents points de vue</a:t>
            </a:r>
          </a:p>
          <a:p>
            <a:pPr lvl="1"/>
            <a:r>
              <a:rPr lang="fr-FR" dirty="0"/>
              <a:t>qui s’interprètent à travers les médiations et les ajustements qu’ils génèrent (Éric </a:t>
            </a:r>
            <a:r>
              <a:rPr lang="fr-FR" dirty="0" err="1"/>
              <a:t>Saillot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SAILLOT Éric (2020), </a:t>
            </a:r>
            <a:r>
              <a:rPr lang="fr-FR" i="1" dirty="0"/>
              <a:t>S’ajuster au cœur de l’activité d’enseignement-apprentissage. Construire une posture d’ajustement</a:t>
            </a:r>
            <a:r>
              <a:rPr lang="fr-FR" dirty="0"/>
              <a:t>, Paris, L’Harmattan, coll. « Pédagogie, crises, mémoires, repères ».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490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9094</TotalTime>
  <Words>932</Words>
  <Application>Microsoft Macintosh PowerPoint</Application>
  <PresentationFormat>Personnalisé</PresentationFormat>
  <Paragraphs>136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de l’ouvrage de référence  issu du colloque L’école primaire au 21e siècle </vt:lpstr>
      <vt:lpstr>Présentation PowerPoint</vt:lpstr>
      <vt:lpstr>Publications issues du colloque</vt:lpstr>
      <vt:lpstr>Regards croisés sur l’ouvrage</vt:lpstr>
      <vt:lpstr>L’actualité de la recherche sur l’école maternelle  Questionnements</vt:lpstr>
      <vt:lpstr>L’actualité de la recherche sur l’école maternelle  Approches de la complexité</vt:lpstr>
      <vt:lpstr>L’actualité de la recherche sur l’école maternelle  Focus sur une recherche</vt:lpstr>
      <vt:lpstr>Le potentiel formatif des dispositifs collaboratifs Questionnements </vt:lpstr>
      <vt:lpstr>Le potentiel formatif des dispositifs collaboratifs  Approches de la complexité</vt:lpstr>
      <vt:lpstr>Le potentiel formatif des dispositifs collaboratifs  Focus sur une recherche</vt:lpstr>
      <vt:lpstr>Une question à fort enjeu social: la compréhension de l’écrit Questionnements</vt:lpstr>
      <vt:lpstr>Une question à fort enjeu social: la compréhension de l’écrit Approches de la complexité</vt:lpstr>
      <vt:lpstr>Une question à fort enjeu social: la compréhension de l’écrit Focus sur une recherche </vt:lpstr>
      <vt:lpstr>Points de vigilance/inégalités scolaires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Étudier la langue au collège, au lycée général technologique et au lycée professionnel :  le recours au numérique peut-il servir les apprentissages? </dc:title>
  <dc:creator>Microsoft Office User</dc:creator>
  <cp:lastModifiedBy>michele COULON</cp:lastModifiedBy>
  <cp:revision>113</cp:revision>
  <dcterms:created xsi:type="dcterms:W3CDTF">2023-03-06T12:32:15Z</dcterms:created>
  <dcterms:modified xsi:type="dcterms:W3CDTF">2026-03-12T22:19:25Z</dcterms:modified>
</cp:coreProperties>
</file>