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9" r:id="rId2"/>
    <p:sldId id="458" r:id="rId3"/>
    <p:sldId id="473" r:id="rId4"/>
    <p:sldId id="475" r:id="rId5"/>
    <p:sldId id="476" r:id="rId6"/>
    <p:sldId id="477" r:id="rId7"/>
    <p:sldId id="479" r:id="rId8"/>
    <p:sldId id="480" r:id="rId9"/>
    <p:sldId id="481" r:id="rId10"/>
    <p:sldId id="483" r:id="rId11"/>
    <p:sldId id="484" r:id="rId12"/>
    <p:sldId id="485" r:id="rId13"/>
    <p:sldId id="486" r:id="rId14"/>
    <p:sldId id="487" r:id="rId15"/>
    <p:sldId id="488" r:id="rId16"/>
    <p:sldId id="489" r:id="rId17"/>
    <p:sldId id="463" r:id="rId18"/>
    <p:sldId id="490" r:id="rId19"/>
    <p:sldId id="491"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11"/>
    <p:restoredTop sz="94615"/>
  </p:normalViewPr>
  <p:slideViewPr>
    <p:cSldViewPr snapToGrid="0" snapToObjects="1">
      <p:cViewPr varScale="1">
        <p:scale>
          <a:sx n="118" d="100"/>
          <a:sy n="118" d="100"/>
        </p:scale>
        <p:origin x="-128"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F6DF8-CA6F-9F43-A068-30CE0EA5FE04}" type="datetimeFigureOut">
              <a:rPr lang="fr-FR" smtClean="0"/>
              <a:t>12/03/26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37576-CF87-4840-A84E-C5E83A4EA08F}" type="slidenum">
              <a:rPr lang="fr-FR" smtClean="0"/>
              <a:t>‹#›</a:t>
            </a:fld>
            <a:endParaRPr lang="fr-FR"/>
          </a:p>
        </p:txBody>
      </p:sp>
    </p:spTree>
    <p:extLst>
      <p:ext uri="{BB962C8B-B14F-4D97-AF65-F5344CB8AC3E}">
        <p14:creationId xmlns:p14="http://schemas.microsoft.com/office/powerpoint/2010/main" val="23591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 xmlns:a16="http://schemas.microsoft.com/office/drawing/2014/main" id="{37426B2A-7708-994C-A6F4-A2E1AC2C39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7A71BD5-A18C-D441-84CC-ADB45E3981C6}" type="slidenum">
              <a:rPr lang="fr-FR" altLang="fr-FR"/>
              <a:pPr>
                <a:spcBef>
                  <a:spcPct val="0"/>
                </a:spcBef>
              </a:pPr>
              <a:t>1</a:t>
            </a:fld>
            <a:endParaRPr lang="fr-FR" altLang="fr-FR"/>
          </a:p>
        </p:txBody>
      </p:sp>
      <p:sp>
        <p:nvSpPr>
          <p:cNvPr id="27650" name="Rectangle 2">
            <a:extLst>
              <a:ext uri="{FF2B5EF4-FFF2-40B4-BE49-F238E27FC236}">
                <a16:creationId xmlns="" xmlns:a16="http://schemas.microsoft.com/office/drawing/2014/main" id="{DC4E47A2-E865-064C-919D-59698209CCE4}"/>
              </a:ext>
            </a:extLst>
          </p:cNvPr>
          <p:cNvSpPr>
            <a:spLocks noGrp="1" noRot="1" noChangeAspect="1" noChangeArrowheads="1" noTextEdit="1"/>
          </p:cNvSpPr>
          <p:nvPr>
            <p:ph type="sldImg"/>
          </p:nvPr>
        </p:nvSpPr>
        <p:spPr>
          <a:ln/>
        </p:spPr>
      </p:sp>
      <p:sp>
        <p:nvSpPr>
          <p:cNvPr id="31747" name="Rectangle 3">
            <a:extLst>
              <a:ext uri="{FF2B5EF4-FFF2-40B4-BE49-F238E27FC236}">
                <a16:creationId xmlns="" xmlns:a16="http://schemas.microsoft.com/office/drawing/2014/main" id="{AF0A6FB1-D414-4548-830E-086E98BEA70D}"/>
              </a:ext>
            </a:extLst>
          </p:cNvPr>
          <p:cNvSpPr>
            <a:spLocks noGrp="1" noChangeArrowheads="1"/>
          </p:cNvSpPr>
          <p:nvPr>
            <p:ph type="body" idx="1"/>
          </p:nvPr>
        </p:nvSpPr>
        <p:spPr/>
        <p:txBody>
          <a:bodyPr/>
          <a:lstStyle/>
          <a:p>
            <a:pPr eaLnBrk="1" hangingPunct="1">
              <a:defRPr/>
            </a:pPr>
            <a:endParaRPr lang="fr-FR" dirty="0">
              <a:cs typeface="+mn-cs"/>
            </a:endParaRPr>
          </a:p>
        </p:txBody>
      </p:sp>
    </p:spTree>
    <p:extLst>
      <p:ext uri="{BB962C8B-B14F-4D97-AF65-F5344CB8AC3E}">
        <p14:creationId xmlns:p14="http://schemas.microsoft.com/office/powerpoint/2010/main" val="378188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0FEEB7-A20B-32BD-59E2-BF3902E9FF35}"/>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D9983092-BB39-6CB0-FCA7-2AF0D1B1B892}"/>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10</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AE229B6B-F788-F201-F563-15033882E5A4}"/>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D1F46D5D-027D-049E-B24A-6B97871CB401}"/>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52880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306D4D4-6C28-68F8-1941-DDA4AD4D3092}"/>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BF314151-17D5-A191-A736-85E6EF972BBA}"/>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11</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101E6258-A230-56A9-F6DD-F6A33B9CC6B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0BC0FB6E-6952-E73A-1FD7-9D6F2F268D45}"/>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3867340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A9E29B1-9615-C434-11F3-A62963145EE6}"/>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9B6B8BD7-3297-E37A-9125-3690523FDD06}"/>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12</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C925D07F-19B0-8C1D-05E5-8B7C9D4F6A0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6A76DD2D-2688-75CE-591B-D894DFEABE8D}"/>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1908617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EC06E52-DFF2-8676-9511-77D6211DE6D6}"/>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D37F9278-39D4-0B99-3158-460AA9B45510}"/>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13</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435E185B-1776-FCFF-0B9F-45AAAED2B5B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0BEB785B-2722-4A7B-2F0A-04DF50D823A9}"/>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368315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C2B0DFE-DF94-E3A9-8599-F589DE551AEA}"/>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1E9444C0-0AC8-F9F0-703B-5B9B4126D5D8}"/>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14</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B5CA593A-C0EE-C6E4-35A3-1BB3CCD603A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468F8F36-9616-2EBD-AFE1-3A4DBCB8B8C1}"/>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411505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1B6DEE-05F4-8F1E-EA91-00D24C262FB8}"/>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0AB16E79-DEA8-E6EF-9312-75BCD0E01E23}"/>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15</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2D5D92B7-6E6E-4653-1A6A-208F8484B89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C7B79404-4146-CDA7-7173-17CE89CB3B13}"/>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3488448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0D2040-2D7F-6D90-D03F-28B1DC7CC3A9}"/>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8AFB475A-F182-79F9-A3D0-13BC632D5E6C}"/>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16</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71DA0CC5-657C-6B98-C8CB-DB8E8C218107}"/>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8143F45B-784F-439F-CCFE-FC470AB75B31}"/>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22446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30CCA55-2F31-AEA8-F94D-2A1417DEE68B}"/>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F09CEF91-9383-7D77-DD6D-6391BFE0FAE4}"/>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17</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742C3639-9A45-D6CF-730C-CADFD3AD832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061F9459-AF49-2920-9696-E661D2CCD40F}"/>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32994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5AD0F2E-47D9-DC30-BC69-3A32A35D9435}"/>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A4CB557D-3BA5-8385-94BC-69F5A1768E1D}"/>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18</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BC0A87FA-7D6E-4FF2-A618-F05608A64FE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05AA092D-4C55-CFAB-27AB-F055BBAEEBE0}"/>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1824461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A8E1C2B-A5CF-9DEB-860D-E28075B5FC7A}"/>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0CC5E233-9DF1-D903-8C2D-7FB30A77DF65}"/>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19</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4E4C779A-68AE-79A6-F1E3-F3C2EF2C2C0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98C463E4-210D-5AFE-7CC2-C1499F80AFBE}"/>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372901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4AA7C87-19C3-2655-E81C-86A1C0966D6A}"/>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C027A281-7E86-F7CD-DB43-8AE8CF3E4A81}"/>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2</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C5BD31F8-31A2-AB4B-28A3-565DF44B3FE3}"/>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0E484636-3B2F-205E-FF25-BBC0C0E89B75}"/>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257536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A76797B-2A61-EEAE-A135-05D8F67D7EF6}"/>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6CCF4402-2B8C-11B8-6947-F3E346E6FD87}"/>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3</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D725F1D0-8E98-64E2-FE0A-0889155FE3A9}"/>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FAE0FE72-E064-7534-98A9-7C5E0FD64A62}"/>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294339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6D13956-CAD3-3A70-0C4B-FEBFFC51360F}"/>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DB08CD40-DF59-79A1-A8EB-61DA2D8EB896}"/>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4</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06233A0F-1ADA-046A-A710-6719CF0E8077}"/>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02EDE9FF-B5AB-4439-9571-A17C036D6B96}"/>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215108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1C22052-DD11-4007-E235-10A4CD38FE6B}"/>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4D0BDC33-008E-6E90-1826-297146CE552A}"/>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5</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B1D75C28-783F-BDDF-77D5-7A3BD9220B17}"/>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FB0D8310-AF60-200C-9B59-8B8066105102}"/>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274716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E1301F9-92C0-2D3F-761A-63BE93DC0462}"/>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CDE8F7F3-DA17-D2C0-CB8C-0E38D3D748B6}"/>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6</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59D8EE63-52E1-9CFA-297B-E2555FED1C6C}"/>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90E4B893-FEAD-636D-1ACF-8E4FC117DD73}"/>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331702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307FA4A-46E3-A3AE-8675-4D9AEA87FC7D}"/>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240DFAFC-4FBD-5664-737C-469C096ADA93}"/>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7</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412AC793-4B69-7A09-662B-298B1E796FD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4032FB6B-3E0D-B227-E1DF-8978945CD3E0}"/>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3663478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C58091B-ACB7-D56F-3D50-6C49856B9C95}"/>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E7E481E1-478D-9764-6587-54621C985F79}"/>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8</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FCAFC0BF-5972-725D-83AA-AD40DDB4EDFB}"/>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191B1F1B-E413-A991-C1A4-5D5B371CB84E}"/>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2687162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F4AF866-0C22-0129-9DF0-1088536DB0CE}"/>
            </a:ext>
          </a:extLst>
        </p:cNvPr>
        <p:cNvGrpSpPr/>
        <p:nvPr/>
      </p:nvGrpSpPr>
      <p:grpSpPr>
        <a:xfrm>
          <a:off x="0" y="0"/>
          <a:ext cx="0" cy="0"/>
          <a:chOff x="0" y="0"/>
          <a:chExt cx="0" cy="0"/>
        </a:xfrm>
      </p:grpSpPr>
      <p:sp>
        <p:nvSpPr>
          <p:cNvPr id="7" name="Rectangle 7">
            <a:extLst>
              <a:ext uri="{FF2B5EF4-FFF2-40B4-BE49-F238E27FC236}">
                <a16:creationId xmlns="" xmlns:a16="http://schemas.microsoft.com/office/drawing/2014/main" id="{34C00BE4-0A3C-C8A7-2CAF-BC49D447DB72}"/>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0" hangingPunct="0">
              <a:defRPr sz="1300">
                <a:solidFill>
                  <a:schemeClr val="hlink"/>
                </a:solidFill>
                <a:latin typeface="Tahoma" panose="020B0604030504040204" pitchFamily="34" charset="0"/>
                <a:ea typeface="ＭＳ Ｐゴシック" panose="020B0600070205080204" pitchFamily="34" charset="-128"/>
              </a:defRPr>
            </a:lvl1pPr>
            <a:lvl2pPr marL="742950" indent="-285750" eaLnBrk="0" hangingPunct="0">
              <a:defRPr sz="1300">
                <a:solidFill>
                  <a:schemeClr val="hlink"/>
                </a:solidFill>
                <a:latin typeface="Tahoma" panose="020B0604030504040204" pitchFamily="34" charset="0"/>
                <a:ea typeface="ＭＳ Ｐゴシック" panose="020B0600070205080204" pitchFamily="34" charset="-128"/>
              </a:defRPr>
            </a:lvl2pPr>
            <a:lvl3pPr marL="1143000" indent="-228600" eaLnBrk="0" hangingPunct="0">
              <a:defRPr sz="1300">
                <a:solidFill>
                  <a:schemeClr val="hlink"/>
                </a:solidFill>
                <a:latin typeface="Tahoma" panose="020B0604030504040204" pitchFamily="34" charset="0"/>
                <a:ea typeface="ＭＳ Ｐゴシック" panose="020B0600070205080204" pitchFamily="34" charset="-128"/>
              </a:defRPr>
            </a:lvl3pPr>
            <a:lvl4pPr marL="1600200" indent="-228600" eaLnBrk="0" hangingPunct="0">
              <a:defRPr sz="1300">
                <a:solidFill>
                  <a:schemeClr val="hlink"/>
                </a:solidFill>
                <a:latin typeface="Tahoma" panose="020B0604030504040204" pitchFamily="34" charset="0"/>
                <a:ea typeface="ＭＳ Ｐゴシック" panose="020B0600070205080204" pitchFamily="34" charset="-128"/>
              </a:defRPr>
            </a:lvl4pPr>
            <a:lvl5pPr marL="2057400" indent="-228600" eaLnBrk="0" hangingPunct="0">
              <a:defRPr sz="1300">
                <a:solidFill>
                  <a:schemeClr val="hlink"/>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hlink"/>
                </a:solidFill>
                <a:latin typeface="Tahoma" panose="020B0604030504040204" pitchFamily="34" charset="0"/>
                <a:ea typeface="ＭＳ Ｐゴシック" panose="020B0600070205080204" pitchFamily="34" charset="-128"/>
              </a:defRPr>
            </a:lvl9pPr>
          </a:lstStyle>
          <a:p>
            <a:fld id="{0B838B69-3B0C-0447-9AA9-9F53E575D0A8}" type="slidenum">
              <a:rPr lang="fr-FR" altLang="fr-FR" sz="1200">
                <a:solidFill>
                  <a:schemeClr val="tx1"/>
                </a:solidFill>
                <a:latin typeface="Times New Roman" panose="02020603050405020304" pitchFamily="18" charset="0"/>
              </a:rPr>
              <a:pPr/>
              <a:t>9</a:t>
            </a:fld>
            <a:endParaRPr lang="fr-FR" altLang="fr-FR" sz="1200">
              <a:solidFill>
                <a:schemeClr val="tx1"/>
              </a:solidFill>
              <a:latin typeface="Times New Roman" panose="02020603050405020304" pitchFamily="18" charset="0"/>
            </a:endParaRPr>
          </a:p>
        </p:txBody>
      </p:sp>
      <p:sp>
        <p:nvSpPr>
          <p:cNvPr id="246786" name="Rectangle 2">
            <a:extLst>
              <a:ext uri="{FF2B5EF4-FFF2-40B4-BE49-F238E27FC236}">
                <a16:creationId xmlns="" xmlns:a16="http://schemas.microsoft.com/office/drawing/2014/main" id="{AC3C332F-455B-5A46-09E2-383D8E924F4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a:extLst>
              <a:ext uri="{FF2B5EF4-FFF2-40B4-BE49-F238E27FC236}">
                <a16:creationId xmlns="" xmlns:a16="http://schemas.microsoft.com/office/drawing/2014/main" id="{5BDA59B5-F634-4FC6-80FA-22DD749B622D}"/>
              </a:ext>
            </a:extLst>
          </p:cNvPr>
          <p:cNvSpPr>
            <a:spLocks noGrp="1" noChangeArrowheads="1"/>
          </p:cNvSpPr>
          <p:nvPr>
            <p:ph type="body" idx="1"/>
          </p:nvPr>
        </p:nvSpPr>
        <p:spPr/>
        <p:txBody>
          <a:bodyPr/>
          <a:lstStyle/>
          <a:p>
            <a:pPr eaLnBrk="1" hangingPunct="1">
              <a:defRPr/>
            </a:pPr>
            <a:endParaRPr lang="fr-FR">
              <a:cs typeface="+mn-cs"/>
            </a:endParaRPr>
          </a:p>
        </p:txBody>
      </p:sp>
    </p:spTree>
    <p:extLst>
      <p:ext uri="{BB962C8B-B14F-4D97-AF65-F5344CB8AC3E}">
        <p14:creationId xmlns:p14="http://schemas.microsoft.com/office/powerpoint/2010/main" val="372781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374F494-BB53-2144-B4B1-1C94C1A74FB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827A01CC-97BC-DF4A-8D84-62F98FD9A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6FC2C4AA-EA0D-3340-A0D5-FD1B63496DD7}"/>
              </a:ext>
            </a:extLst>
          </p:cNvPr>
          <p:cNvSpPr>
            <a:spLocks noGrp="1"/>
          </p:cNvSpPr>
          <p:nvPr>
            <p:ph type="dt" sz="half" idx="10"/>
          </p:nvPr>
        </p:nvSpPr>
        <p:spPr/>
        <p:txBody>
          <a:bodyPr/>
          <a:lstStyle/>
          <a:p>
            <a:fld id="{7E3C2682-AB99-6840-ACF5-59451CB285DE}" type="datetimeFigureOut">
              <a:rPr lang="fr-FR" smtClean="0"/>
              <a:t>12/03/26</a:t>
            </a:fld>
            <a:endParaRPr lang="fr-FR"/>
          </a:p>
        </p:txBody>
      </p:sp>
      <p:sp>
        <p:nvSpPr>
          <p:cNvPr id="5" name="Espace réservé du pied de page 4">
            <a:extLst>
              <a:ext uri="{FF2B5EF4-FFF2-40B4-BE49-F238E27FC236}">
                <a16:creationId xmlns="" xmlns:a16="http://schemas.microsoft.com/office/drawing/2014/main" id="{27C975B0-834C-BE47-A3CB-E3667C3357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1A65567C-C7DE-6D46-AACF-9608401332AF}"/>
              </a:ext>
            </a:extLst>
          </p:cNvPr>
          <p:cNvSpPr>
            <a:spLocks noGrp="1"/>
          </p:cNvSpPr>
          <p:nvPr>
            <p:ph type="sldNum" sz="quarter" idx="12"/>
          </p:nvPr>
        </p:nvSpPr>
        <p:spPr/>
        <p:txBody>
          <a:bodyPr/>
          <a:lstStyle/>
          <a:p>
            <a:fld id="{22DB921B-B4D9-A145-968A-7D9BEBC59849}" type="slidenum">
              <a:rPr lang="fr-FR" smtClean="0"/>
              <a:t>‹#›</a:t>
            </a:fld>
            <a:endParaRPr lang="fr-FR"/>
          </a:p>
        </p:txBody>
      </p:sp>
    </p:spTree>
    <p:extLst>
      <p:ext uri="{BB962C8B-B14F-4D97-AF65-F5344CB8AC3E}">
        <p14:creationId xmlns:p14="http://schemas.microsoft.com/office/powerpoint/2010/main" val="104751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11D8D4D-C3DD-4C4A-941B-014806A3C9B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C2E349AB-2FB4-274D-94E2-0FADEE0D7182}"/>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4BBBA68E-5626-A24C-BE9E-DAEE5E83F922}"/>
              </a:ext>
            </a:extLst>
          </p:cNvPr>
          <p:cNvSpPr>
            <a:spLocks noGrp="1"/>
          </p:cNvSpPr>
          <p:nvPr>
            <p:ph type="dt" sz="half" idx="10"/>
          </p:nvPr>
        </p:nvSpPr>
        <p:spPr/>
        <p:txBody>
          <a:bodyPr/>
          <a:lstStyle/>
          <a:p>
            <a:fld id="{7E3C2682-AB99-6840-ACF5-59451CB285DE}" type="datetimeFigureOut">
              <a:rPr lang="fr-FR" smtClean="0"/>
              <a:t>12/03/26</a:t>
            </a:fld>
            <a:endParaRPr lang="fr-FR"/>
          </a:p>
        </p:txBody>
      </p:sp>
      <p:sp>
        <p:nvSpPr>
          <p:cNvPr id="5" name="Espace réservé du pied de page 4">
            <a:extLst>
              <a:ext uri="{FF2B5EF4-FFF2-40B4-BE49-F238E27FC236}">
                <a16:creationId xmlns="" xmlns:a16="http://schemas.microsoft.com/office/drawing/2014/main" id="{F2DC131B-A03A-B34B-BFD6-B4A99B2788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FE2AAD84-7A43-644B-A9CD-0EC2100A1578}"/>
              </a:ext>
            </a:extLst>
          </p:cNvPr>
          <p:cNvSpPr>
            <a:spLocks noGrp="1"/>
          </p:cNvSpPr>
          <p:nvPr>
            <p:ph type="sldNum" sz="quarter" idx="12"/>
          </p:nvPr>
        </p:nvSpPr>
        <p:spPr/>
        <p:txBody>
          <a:bodyPr/>
          <a:lstStyle/>
          <a:p>
            <a:fld id="{22DB921B-B4D9-A145-968A-7D9BEBC59849}" type="slidenum">
              <a:rPr lang="fr-FR" smtClean="0"/>
              <a:t>‹#›</a:t>
            </a:fld>
            <a:endParaRPr lang="fr-FR"/>
          </a:p>
        </p:txBody>
      </p:sp>
    </p:spTree>
    <p:extLst>
      <p:ext uri="{BB962C8B-B14F-4D97-AF65-F5344CB8AC3E}">
        <p14:creationId xmlns:p14="http://schemas.microsoft.com/office/powerpoint/2010/main" val="246809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10C6150E-5AC4-2047-8AF4-0D26A43F9F9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95EBD3CB-6800-6F4F-8663-FAF1AFC2C94E}"/>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93F90DB4-9590-1742-8D6C-CE6722904E55}"/>
              </a:ext>
            </a:extLst>
          </p:cNvPr>
          <p:cNvSpPr>
            <a:spLocks noGrp="1"/>
          </p:cNvSpPr>
          <p:nvPr>
            <p:ph type="dt" sz="half" idx="10"/>
          </p:nvPr>
        </p:nvSpPr>
        <p:spPr/>
        <p:txBody>
          <a:bodyPr/>
          <a:lstStyle/>
          <a:p>
            <a:fld id="{7E3C2682-AB99-6840-ACF5-59451CB285DE}" type="datetimeFigureOut">
              <a:rPr lang="fr-FR" smtClean="0"/>
              <a:t>12/03/26</a:t>
            </a:fld>
            <a:endParaRPr lang="fr-FR"/>
          </a:p>
        </p:txBody>
      </p:sp>
      <p:sp>
        <p:nvSpPr>
          <p:cNvPr id="5" name="Espace réservé du pied de page 4">
            <a:extLst>
              <a:ext uri="{FF2B5EF4-FFF2-40B4-BE49-F238E27FC236}">
                <a16:creationId xmlns="" xmlns:a16="http://schemas.microsoft.com/office/drawing/2014/main" id="{5E153947-D868-074C-9987-6A1D3424CD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6AFCD109-E3E0-8144-987E-C4F86AE42F68}"/>
              </a:ext>
            </a:extLst>
          </p:cNvPr>
          <p:cNvSpPr>
            <a:spLocks noGrp="1"/>
          </p:cNvSpPr>
          <p:nvPr>
            <p:ph type="sldNum" sz="quarter" idx="12"/>
          </p:nvPr>
        </p:nvSpPr>
        <p:spPr/>
        <p:txBody>
          <a:bodyPr/>
          <a:lstStyle/>
          <a:p>
            <a:fld id="{22DB921B-B4D9-A145-968A-7D9BEBC59849}" type="slidenum">
              <a:rPr lang="fr-FR" smtClean="0"/>
              <a:t>‹#›</a:t>
            </a:fld>
            <a:endParaRPr lang="fr-FR"/>
          </a:p>
        </p:txBody>
      </p:sp>
    </p:spTree>
    <p:extLst>
      <p:ext uri="{BB962C8B-B14F-4D97-AF65-F5344CB8AC3E}">
        <p14:creationId xmlns:p14="http://schemas.microsoft.com/office/powerpoint/2010/main" val="25815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8FC5A44-824F-D241-B055-68F105D23A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629579C0-FA36-EB4F-98A2-C00A7A56910B}"/>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1009A740-CAE5-9844-AF56-71CEA81E9ED5}"/>
              </a:ext>
            </a:extLst>
          </p:cNvPr>
          <p:cNvSpPr>
            <a:spLocks noGrp="1"/>
          </p:cNvSpPr>
          <p:nvPr>
            <p:ph type="dt" sz="half" idx="10"/>
          </p:nvPr>
        </p:nvSpPr>
        <p:spPr/>
        <p:txBody>
          <a:bodyPr/>
          <a:lstStyle/>
          <a:p>
            <a:fld id="{7E3C2682-AB99-6840-ACF5-59451CB285DE}" type="datetimeFigureOut">
              <a:rPr lang="fr-FR" smtClean="0"/>
              <a:t>12/03/26</a:t>
            </a:fld>
            <a:endParaRPr lang="fr-FR"/>
          </a:p>
        </p:txBody>
      </p:sp>
      <p:sp>
        <p:nvSpPr>
          <p:cNvPr id="5" name="Espace réservé du pied de page 4">
            <a:extLst>
              <a:ext uri="{FF2B5EF4-FFF2-40B4-BE49-F238E27FC236}">
                <a16:creationId xmlns="" xmlns:a16="http://schemas.microsoft.com/office/drawing/2014/main" id="{CE715486-A386-B846-9402-5CEC32A504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997F96A7-33E5-FC44-BB5E-82D0093F849F}"/>
              </a:ext>
            </a:extLst>
          </p:cNvPr>
          <p:cNvSpPr>
            <a:spLocks noGrp="1"/>
          </p:cNvSpPr>
          <p:nvPr>
            <p:ph type="sldNum" sz="quarter" idx="12"/>
          </p:nvPr>
        </p:nvSpPr>
        <p:spPr/>
        <p:txBody>
          <a:bodyPr/>
          <a:lstStyle/>
          <a:p>
            <a:fld id="{22DB921B-B4D9-A145-968A-7D9BEBC59849}" type="slidenum">
              <a:rPr lang="fr-FR" smtClean="0"/>
              <a:t>‹#›</a:t>
            </a:fld>
            <a:endParaRPr lang="fr-FR"/>
          </a:p>
        </p:txBody>
      </p:sp>
    </p:spTree>
    <p:extLst>
      <p:ext uri="{BB962C8B-B14F-4D97-AF65-F5344CB8AC3E}">
        <p14:creationId xmlns:p14="http://schemas.microsoft.com/office/powerpoint/2010/main" val="146547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9159646-F172-3C4B-8D2A-2252B60FDF6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2D948F3D-5122-8444-97D0-9A0417791F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B5050E65-47F8-3344-84C2-F2DE56133728}"/>
              </a:ext>
            </a:extLst>
          </p:cNvPr>
          <p:cNvSpPr>
            <a:spLocks noGrp="1"/>
          </p:cNvSpPr>
          <p:nvPr>
            <p:ph type="dt" sz="half" idx="10"/>
          </p:nvPr>
        </p:nvSpPr>
        <p:spPr/>
        <p:txBody>
          <a:bodyPr/>
          <a:lstStyle/>
          <a:p>
            <a:fld id="{7E3C2682-AB99-6840-ACF5-59451CB285DE}" type="datetimeFigureOut">
              <a:rPr lang="fr-FR" smtClean="0"/>
              <a:t>12/03/26</a:t>
            </a:fld>
            <a:endParaRPr lang="fr-FR"/>
          </a:p>
        </p:txBody>
      </p:sp>
      <p:sp>
        <p:nvSpPr>
          <p:cNvPr id="5" name="Espace réservé du pied de page 4">
            <a:extLst>
              <a:ext uri="{FF2B5EF4-FFF2-40B4-BE49-F238E27FC236}">
                <a16:creationId xmlns="" xmlns:a16="http://schemas.microsoft.com/office/drawing/2014/main" id="{11069999-70A3-CF45-ADCE-82295A3240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4B303BF5-4CDC-0B40-A894-DF1BDF61ED2C}"/>
              </a:ext>
            </a:extLst>
          </p:cNvPr>
          <p:cNvSpPr>
            <a:spLocks noGrp="1"/>
          </p:cNvSpPr>
          <p:nvPr>
            <p:ph type="sldNum" sz="quarter" idx="12"/>
          </p:nvPr>
        </p:nvSpPr>
        <p:spPr/>
        <p:txBody>
          <a:bodyPr/>
          <a:lstStyle/>
          <a:p>
            <a:fld id="{22DB921B-B4D9-A145-968A-7D9BEBC59849}" type="slidenum">
              <a:rPr lang="fr-FR" smtClean="0"/>
              <a:t>‹#›</a:t>
            </a:fld>
            <a:endParaRPr lang="fr-FR"/>
          </a:p>
        </p:txBody>
      </p:sp>
    </p:spTree>
    <p:extLst>
      <p:ext uri="{BB962C8B-B14F-4D97-AF65-F5344CB8AC3E}">
        <p14:creationId xmlns:p14="http://schemas.microsoft.com/office/powerpoint/2010/main" val="251777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E246276-ED22-4446-B00F-AB4E024A09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64E5A888-512A-D24E-A648-0BC76D3B313F}"/>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 xmlns:a16="http://schemas.microsoft.com/office/drawing/2014/main" id="{5E1ED099-B5D2-2240-B9EC-9E56F5D4235F}"/>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 xmlns:a16="http://schemas.microsoft.com/office/drawing/2014/main" id="{58729508-35A2-8748-A7A0-0AC87BDCDE48}"/>
              </a:ext>
            </a:extLst>
          </p:cNvPr>
          <p:cNvSpPr>
            <a:spLocks noGrp="1"/>
          </p:cNvSpPr>
          <p:nvPr>
            <p:ph type="dt" sz="half" idx="10"/>
          </p:nvPr>
        </p:nvSpPr>
        <p:spPr/>
        <p:txBody>
          <a:bodyPr/>
          <a:lstStyle/>
          <a:p>
            <a:fld id="{7E3C2682-AB99-6840-ACF5-59451CB285DE}" type="datetimeFigureOut">
              <a:rPr lang="fr-FR" smtClean="0"/>
              <a:t>12/03/26</a:t>
            </a:fld>
            <a:endParaRPr lang="fr-FR"/>
          </a:p>
        </p:txBody>
      </p:sp>
      <p:sp>
        <p:nvSpPr>
          <p:cNvPr id="6" name="Espace réservé du pied de page 5">
            <a:extLst>
              <a:ext uri="{FF2B5EF4-FFF2-40B4-BE49-F238E27FC236}">
                <a16:creationId xmlns="" xmlns:a16="http://schemas.microsoft.com/office/drawing/2014/main" id="{F10A3A96-D8F5-4345-8B23-21CED6F780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C3992682-475A-F74D-8916-41703862AB71}"/>
              </a:ext>
            </a:extLst>
          </p:cNvPr>
          <p:cNvSpPr>
            <a:spLocks noGrp="1"/>
          </p:cNvSpPr>
          <p:nvPr>
            <p:ph type="sldNum" sz="quarter" idx="12"/>
          </p:nvPr>
        </p:nvSpPr>
        <p:spPr/>
        <p:txBody>
          <a:bodyPr/>
          <a:lstStyle/>
          <a:p>
            <a:fld id="{22DB921B-B4D9-A145-968A-7D9BEBC59849}" type="slidenum">
              <a:rPr lang="fr-FR" smtClean="0"/>
              <a:t>‹#›</a:t>
            </a:fld>
            <a:endParaRPr lang="fr-FR"/>
          </a:p>
        </p:txBody>
      </p:sp>
    </p:spTree>
    <p:extLst>
      <p:ext uri="{BB962C8B-B14F-4D97-AF65-F5344CB8AC3E}">
        <p14:creationId xmlns:p14="http://schemas.microsoft.com/office/powerpoint/2010/main" val="240262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2B3766A-DD73-834A-BD40-1A9C32C532B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A080DA95-CBDA-AF4A-A42A-543CFD6997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 xmlns:a16="http://schemas.microsoft.com/office/drawing/2014/main" id="{B00DF220-B945-EC4F-B12A-BEB4FD78C7A0}"/>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 xmlns:a16="http://schemas.microsoft.com/office/drawing/2014/main" id="{4EFE5032-7720-6E4D-8F35-31217959C0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 xmlns:a16="http://schemas.microsoft.com/office/drawing/2014/main" id="{00E5E62F-89C3-3745-AFDD-41B4BB369D27}"/>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 xmlns:a16="http://schemas.microsoft.com/office/drawing/2014/main" id="{897A2B33-28ED-ED44-875D-6799EE095C5C}"/>
              </a:ext>
            </a:extLst>
          </p:cNvPr>
          <p:cNvSpPr>
            <a:spLocks noGrp="1"/>
          </p:cNvSpPr>
          <p:nvPr>
            <p:ph type="dt" sz="half" idx="10"/>
          </p:nvPr>
        </p:nvSpPr>
        <p:spPr/>
        <p:txBody>
          <a:bodyPr/>
          <a:lstStyle/>
          <a:p>
            <a:fld id="{7E3C2682-AB99-6840-ACF5-59451CB285DE}" type="datetimeFigureOut">
              <a:rPr lang="fr-FR" smtClean="0"/>
              <a:t>12/03/26</a:t>
            </a:fld>
            <a:endParaRPr lang="fr-FR"/>
          </a:p>
        </p:txBody>
      </p:sp>
      <p:sp>
        <p:nvSpPr>
          <p:cNvPr id="8" name="Espace réservé du pied de page 7">
            <a:extLst>
              <a:ext uri="{FF2B5EF4-FFF2-40B4-BE49-F238E27FC236}">
                <a16:creationId xmlns="" xmlns:a16="http://schemas.microsoft.com/office/drawing/2014/main" id="{FA087560-270A-7E49-89A4-3CEF20C26C9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65E61ACC-FE6A-AF41-9200-3A6509B4B603}"/>
              </a:ext>
            </a:extLst>
          </p:cNvPr>
          <p:cNvSpPr>
            <a:spLocks noGrp="1"/>
          </p:cNvSpPr>
          <p:nvPr>
            <p:ph type="sldNum" sz="quarter" idx="12"/>
          </p:nvPr>
        </p:nvSpPr>
        <p:spPr/>
        <p:txBody>
          <a:bodyPr/>
          <a:lstStyle/>
          <a:p>
            <a:fld id="{22DB921B-B4D9-A145-968A-7D9BEBC59849}" type="slidenum">
              <a:rPr lang="fr-FR" smtClean="0"/>
              <a:t>‹#›</a:t>
            </a:fld>
            <a:endParaRPr lang="fr-FR"/>
          </a:p>
        </p:txBody>
      </p:sp>
    </p:spTree>
    <p:extLst>
      <p:ext uri="{BB962C8B-B14F-4D97-AF65-F5344CB8AC3E}">
        <p14:creationId xmlns:p14="http://schemas.microsoft.com/office/powerpoint/2010/main" val="24825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555EE04-52BC-934D-AAFC-A9CE8C25A62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DB18E557-EB5A-684D-AD80-A7FE4FF3CCA0}"/>
              </a:ext>
            </a:extLst>
          </p:cNvPr>
          <p:cNvSpPr>
            <a:spLocks noGrp="1"/>
          </p:cNvSpPr>
          <p:nvPr>
            <p:ph type="dt" sz="half" idx="10"/>
          </p:nvPr>
        </p:nvSpPr>
        <p:spPr/>
        <p:txBody>
          <a:bodyPr/>
          <a:lstStyle/>
          <a:p>
            <a:fld id="{7E3C2682-AB99-6840-ACF5-59451CB285DE}" type="datetimeFigureOut">
              <a:rPr lang="fr-FR" smtClean="0"/>
              <a:t>12/03/26</a:t>
            </a:fld>
            <a:endParaRPr lang="fr-FR"/>
          </a:p>
        </p:txBody>
      </p:sp>
      <p:sp>
        <p:nvSpPr>
          <p:cNvPr id="4" name="Espace réservé du pied de page 3">
            <a:extLst>
              <a:ext uri="{FF2B5EF4-FFF2-40B4-BE49-F238E27FC236}">
                <a16:creationId xmlns="" xmlns:a16="http://schemas.microsoft.com/office/drawing/2014/main" id="{18715919-7862-6E49-993C-8AA65581D69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13EC13A9-9F0A-FE46-90EC-EFE044D6A4D3}"/>
              </a:ext>
            </a:extLst>
          </p:cNvPr>
          <p:cNvSpPr>
            <a:spLocks noGrp="1"/>
          </p:cNvSpPr>
          <p:nvPr>
            <p:ph type="sldNum" sz="quarter" idx="12"/>
          </p:nvPr>
        </p:nvSpPr>
        <p:spPr/>
        <p:txBody>
          <a:bodyPr/>
          <a:lstStyle/>
          <a:p>
            <a:fld id="{22DB921B-B4D9-A145-968A-7D9BEBC59849}" type="slidenum">
              <a:rPr lang="fr-FR" smtClean="0"/>
              <a:t>‹#›</a:t>
            </a:fld>
            <a:endParaRPr lang="fr-FR"/>
          </a:p>
        </p:txBody>
      </p:sp>
    </p:spTree>
    <p:extLst>
      <p:ext uri="{BB962C8B-B14F-4D97-AF65-F5344CB8AC3E}">
        <p14:creationId xmlns:p14="http://schemas.microsoft.com/office/powerpoint/2010/main" val="305336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2D0A778B-6C8A-3444-B7D9-4CD9A91A9125}"/>
              </a:ext>
            </a:extLst>
          </p:cNvPr>
          <p:cNvSpPr>
            <a:spLocks noGrp="1"/>
          </p:cNvSpPr>
          <p:nvPr>
            <p:ph type="dt" sz="half" idx="10"/>
          </p:nvPr>
        </p:nvSpPr>
        <p:spPr/>
        <p:txBody>
          <a:bodyPr/>
          <a:lstStyle/>
          <a:p>
            <a:fld id="{7E3C2682-AB99-6840-ACF5-59451CB285DE}" type="datetimeFigureOut">
              <a:rPr lang="fr-FR" smtClean="0"/>
              <a:t>12/03/26</a:t>
            </a:fld>
            <a:endParaRPr lang="fr-FR"/>
          </a:p>
        </p:txBody>
      </p:sp>
      <p:sp>
        <p:nvSpPr>
          <p:cNvPr id="3" name="Espace réservé du pied de page 2">
            <a:extLst>
              <a:ext uri="{FF2B5EF4-FFF2-40B4-BE49-F238E27FC236}">
                <a16:creationId xmlns="" xmlns:a16="http://schemas.microsoft.com/office/drawing/2014/main" id="{04D8E8F7-070C-484C-A500-2D7EF0F9D95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5A8352D8-D55F-B449-9F76-4278F186BFF8}"/>
              </a:ext>
            </a:extLst>
          </p:cNvPr>
          <p:cNvSpPr>
            <a:spLocks noGrp="1"/>
          </p:cNvSpPr>
          <p:nvPr>
            <p:ph type="sldNum" sz="quarter" idx="12"/>
          </p:nvPr>
        </p:nvSpPr>
        <p:spPr/>
        <p:txBody>
          <a:bodyPr/>
          <a:lstStyle/>
          <a:p>
            <a:fld id="{22DB921B-B4D9-A145-968A-7D9BEBC59849}" type="slidenum">
              <a:rPr lang="fr-FR" smtClean="0"/>
              <a:t>‹#›</a:t>
            </a:fld>
            <a:endParaRPr lang="fr-FR"/>
          </a:p>
        </p:txBody>
      </p:sp>
    </p:spTree>
    <p:extLst>
      <p:ext uri="{BB962C8B-B14F-4D97-AF65-F5344CB8AC3E}">
        <p14:creationId xmlns:p14="http://schemas.microsoft.com/office/powerpoint/2010/main" val="230250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C678D1F-9835-464A-A133-9512E0883E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5BC3AF45-84B6-954B-B163-C3D3C03A11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 xmlns:a16="http://schemas.microsoft.com/office/drawing/2014/main" id="{EB9EFC02-C789-EA45-8203-652EFF8FB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 xmlns:a16="http://schemas.microsoft.com/office/drawing/2014/main" id="{60D17332-5095-F24D-8C15-EFA5ED5B8A48}"/>
              </a:ext>
            </a:extLst>
          </p:cNvPr>
          <p:cNvSpPr>
            <a:spLocks noGrp="1"/>
          </p:cNvSpPr>
          <p:nvPr>
            <p:ph type="dt" sz="half" idx="10"/>
          </p:nvPr>
        </p:nvSpPr>
        <p:spPr/>
        <p:txBody>
          <a:bodyPr/>
          <a:lstStyle/>
          <a:p>
            <a:fld id="{7E3C2682-AB99-6840-ACF5-59451CB285DE}" type="datetimeFigureOut">
              <a:rPr lang="fr-FR" smtClean="0"/>
              <a:t>12/03/26</a:t>
            </a:fld>
            <a:endParaRPr lang="fr-FR"/>
          </a:p>
        </p:txBody>
      </p:sp>
      <p:sp>
        <p:nvSpPr>
          <p:cNvPr id="6" name="Espace réservé du pied de page 5">
            <a:extLst>
              <a:ext uri="{FF2B5EF4-FFF2-40B4-BE49-F238E27FC236}">
                <a16:creationId xmlns="" xmlns:a16="http://schemas.microsoft.com/office/drawing/2014/main" id="{4A8674FA-A433-A843-8331-FCCE6FCCA74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D7F7E74C-730E-B64B-A5C1-0CF9072C0F2B}"/>
              </a:ext>
            </a:extLst>
          </p:cNvPr>
          <p:cNvSpPr>
            <a:spLocks noGrp="1"/>
          </p:cNvSpPr>
          <p:nvPr>
            <p:ph type="sldNum" sz="quarter" idx="12"/>
          </p:nvPr>
        </p:nvSpPr>
        <p:spPr/>
        <p:txBody>
          <a:bodyPr/>
          <a:lstStyle/>
          <a:p>
            <a:fld id="{22DB921B-B4D9-A145-968A-7D9BEBC59849}" type="slidenum">
              <a:rPr lang="fr-FR" smtClean="0"/>
              <a:t>‹#›</a:t>
            </a:fld>
            <a:endParaRPr lang="fr-FR"/>
          </a:p>
        </p:txBody>
      </p:sp>
    </p:spTree>
    <p:extLst>
      <p:ext uri="{BB962C8B-B14F-4D97-AF65-F5344CB8AC3E}">
        <p14:creationId xmlns:p14="http://schemas.microsoft.com/office/powerpoint/2010/main" val="325605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E08AE61-E8BB-6442-A853-62EF1206932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381816BD-D88B-BE44-A1C1-8B5D68453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D6D532DD-A735-2543-A2A0-84FBA0782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 xmlns:a16="http://schemas.microsoft.com/office/drawing/2014/main" id="{F0D5BA8D-82B6-BD49-B0FC-C88404FD8303}"/>
              </a:ext>
            </a:extLst>
          </p:cNvPr>
          <p:cNvSpPr>
            <a:spLocks noGrp="1"/>
          </p:cNvSpPr>
          <p:nvPr>
            <p:ph type="dt" sz="half" idx="10"/>
          </p:nvPr>
        </p:nvSpPr>
        <p:spPr/>
        <p:txBody>
          <a:bodyPr/>
          <a:lstStyle/>
          <a:p>
            <a:fld id="{7E3C2682-AB99-6840-ACF5-59451CB285DE}" type="datetimeFigureOut">
              <a:rPr lang="fr-FR" smtClean="0"/>
              <a:t>12/03/26</a:t>
            </a:fld>
            <a:endParaRPr lang="fr-FR"/>
          </a:p>
        </p:txBody>
      </p:sp>
      <p:sp>
        <p:nvSpPr>
          <p:cNvPr id="6" name="Espace réservé du pied de page 5">
            <a:extLst>
              <a:ext uri="{FF2B5EF4-FFF2-40B4-BE49-F238E27FC236}">
                <a16:creationId xmlns="" xmlns:a16="http://schemas.microsoft.com/office/drawing/2014/main" id="{0CC371A3-2073-1245-8FC7-833A1A0A9F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03A2A277-072B-404D-8738-CF0E7E051C34}"/>
              </a:ext>
            </a:extLst>
          </p:cNvPr>
          <p:cNvSpPr>
            <a:spLocks noGrp="1"/>
          </p:cNvSpPr>
          <p:nvPr>
            <p:ph type="sldNum" sz="quarter" idx="12"/>
          </p:nvPr>
        </p:nvSpPr>
        <p:spPr/>
        <p:txBody>
          <a:bodyPr/>
          <a:lstStyle/>
          <a:p>
            <a:fld id="{22DB921B-B4D9-A145-968A-7D9BEBC59849}" type="slidenum">
              <a:rPr lang="fr-FR" smtClean="0"/>
              <a:t>‹#›</a:t>
            </a:fld>
            <a:endParaRPr lang="fr-FR"/>
          </a:p>
        </p:txBody>
      </p:sp>
    </p:spTree>
    <p:extLst>
      <p:ext uri="{BB962C8B-B14F-4D97-AF65-F5344CB8AC3E}">
        <p14:creationId xmlns:p14="http://schemas.microsoft.com/office/powerpoint/2010/main" val="1622860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C6343F98-B9C9-D343-A77D-FAB32C72CA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B108A931-C330-C34D-8AC3-150028743F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9400628C-4950-BC44-82C2-AAEF73A9B2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C2682-AB99-6840-ACF5-59451CB285DE}" type="datetimeFigureOut">
              <a:rPr lang="fr-FR" smtClean="0"/>
              <a:t>12/03/26</a:t>
            </a:fld>
            <a:endParaRPr lang="fr-FR"/>
          </a:p>
        </p:txBody>
      </p:sp>
      <p:sp>
        <p:nvSpPr>
          <p:cNvPr id="5" name="Espace réservé du pied de page 4">
            <a:extLst>
              <a:ext uri="{FF2B5EF4-FFF2-40B4-BE49-F238E27FC236}">
                <a16:creationId xmlns="" xmlns:a16="http://schemas.microsoft.com/office/drawing/2014/main" id="{88FB8C8B-A555-924F-9E4D-0711FEC69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F30510FB-65D3-2448-A971-71B646533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B921B-B4D9-A145-968A-7D9BEBC59849}" type="slidenum">
              <a:rPr lang="fr-FR" smtClean="0"/>
              <a:t>‹#›</a:t>
            </a:fld>
            <a:endParaRPr lang="fr-FR"/>
          </a:p>
        </p:txBody>
      </p:sp>
    </p:spTree>
    <p:extLst>
      <p:ext uri="{BB962C8B-B14F-4D97-AF65-F5344CB8AC3E}">
        <p14:creationId xmlns:p14="http://schemas.microsoft.com/office/powerpoint/2010/main" val="3928795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tiff"/><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 xmlns:a16="http://schemas.microsoft.com/office/drawing/2014/main" id="{40B8CC16-22F9-5C44-9AE9-C032F2E2A915}"/>
              </a:ext>
            </a:extLst>
          </p:cNvPr>
          <p:cNvSpPr>
            <a:spLocks noGrp="1" noChangeArrowheads="1"/>
          </p:cNvSpPr>
          <p:nvPr>
            <p:ph type="subTitle" idx="1"/>
          </p:nvPr>
        </p:nvSpPr>
        <p:spPr>
          <a:xfrm>
            <a:off x="1719475" y="312233"/>
            <a:ext cx="8697005" cy="1152525"/>
          </a:xfrm>
        </p:spPr>
        <p:txBody>
          <a:bodyPr>
            <a:normAutofit fontScale="55000" lnSpcReduction="20000"/>
          </a:bodyPr>
          <a:lstStyle/>
          <a:p>
            <a:pPr>
              <a:lnSpc>
                <a:spcPct val="80000"/>
              </a:lnSpc>
              <a:defRPr/>
            </a:pPr>
            <a:r>
              <a:rPr lang="fr-FR" sz="2800" b="1" dirty="0">
                <a:solidFill>
                  <a:srgbClr val="198675"/>
                </a:solidFill>
              </a:rPr>
              <a:t>La forme scolaire</a:t>
            </a:r>
            <a:r>
              <a:rPr lang="fr-FR" sz="2800" dirty="0"/>
              <a:t>, concept pertinent pour analyser les mutations institutionnelles en contexte </a:t>
            </a:r>
          </a:p>
          <a:p>
            <a:pPr>
              <a:lnSpc>
                <a:spcPct val="80000"/>
              </a:lnSpc>
              <a:defRPr/>
            </a:pPr>
            <a:r>
              <a:rPr lang="fr-FR" sz="2800" dirty="0"/>
              <a:t>et débattre des alternatives possibles </a:t>
            </a:r>
          </a:p>
          <a:p>
            <a:pPr>
              <a:lnSpc>
                <a:spcPct val="80000"/>
              </a:lnSpc>
              <a:defRPr/>
            </a:pPr>
            <a:r>
              <a:rPr lang="fr-FR" sz="2800" b="1" dirty="0">
                <a:solidFill>
                  <a:srgbClr val="198675"/>
                </a:solidFill>
              </a:rPr>
              <a:t>à l’école primaire au XXIe siècle</a:t>
            </a:r>
            <a:r>
              <a:rPr lang="fr-FR" sz="2800" dirty="0"/>
              <a:t> </a:t>
            </a:r>
          </a:p>
          <a:p>
            <a:pPr>
              <a:lnSpc>
                <a:spcPct val="80000"/>
              </a:lnSpc>
              <a:defRPr/>
            </a:pPr>
            <a:r>
              <a:rPr lang="fr-FR" altLang="fr-FR" sz="3600" dirty="0">
                <a:solidFill>
                  <a:srgbClr val="00B050"/>
                </a:solidFill>
                <a:effectLst>
                  <a:outerShdw blurRad="38100" dist="38100" dir="2700000" algn="tl">
                    <a:srgbClr val="C0C0C0"/>
                  </a:outerShdw>
                </a:effectLst>
              </a:rPr>
              <a:t> </a:t>
            </a:r>
            <a:endParaRPr lang="fr-FR" altLang="fr-FR" sz="1600" i="1" dirty="0"/>
          </a:p>
          <a:p>
            <a:pPr eaLnBrk="1" hangingPunct="1">
              <a:lnSpc>
                <a:spcPct val="80000"/>
              </a:lnSpc>
              <a:buFont typeface="Wingdings" pitchFamily="2" charset="2"/>
              <a:buNone/>
              <a:defRPr/>
            </a:pPr>
            <a:endParaRPr lang="fr-FR" altLang="fr-FR" sz="1600" i="1" dirty="0"/>
          </a:p>
          <a:p>
            <a:pPr eaLnBrk="1" hangingPunct="1">
              <a:lnSpc>
                <a:spcPct val="80000"/>
              </a:lnSpc>
              <a:buFont typeface="Wingdings" pitchFamily="2" charset="2"/>
              <a:buNone/>
              <a:defRPr/>
            </a:pPr>
            <a:endParaRPr lang="fr-FR" altLang="fr-FR" sz="2000" i="1" dirty="0">
              <a:solidFill>
                <a:schemeClr val="tx2"/>
              </a:solidFill>
              <a:effectLst>
                <a:outerShdw blurRad="38100" dist="38100" dir="2700000" algn="tl">
                  <a:srgbClr val="C0C0C0"/>
                </a:outerShdw>
              </a:effectLst>
            </a:endParaRPr>
          </a:p>
        </p:txBody>
      </p:sp>
      <p:sp>
        <p:nvSpPr>
          <p:cNvPr id="6" name="Rectangle 3">
            <a:extLst>
              <a:ext uri="{FF2B5EF4-FFF2-40B4-BE49-F238E27FC236}">
                <a16:creationId xmlns="" xmlns:a16="http://schemas.microsoft.com/office/drawing/2014/main" id="{67A4D1D2-F4B4-E842-BAAF-340C5B9377F7}"/>
              </a:ext>
            </a:extLst>
          </p:cNvPr>
          <p:cNvSpPr txBox="1">
            <a:spLocks noChangeArrowheads="1"/>
          </p:cNvSpPr>
          <p:nvPr/>
        </p:nvSpPr>
        <p:spPr bwMode="auto">
          <a:xfrm>
            <a:off x="1724629" y="5322002"/>
            <a:ext cx="8264525" cy="1511300"/>
          </a:xfrm>
          <a:prstGeom prst="rect">
            <a:avLst/>
          </a:prstGeom>
          <a:noFill/>
          <a:ln>
            <a:noFill/>
          </a:ln>
          <a:effectLst/>
        </p:spPr>
        <p:txBody>
          <a:bodyPr/>
          <a:lstStyle>
            <a:lvl1pPr marL="0" indent="0" algn="ctr" rtl="0" eaLnBrk="0" fontAlgn="base" hangingPunct="0">
              <a:spcBef>
                <a:spcPct val="20000"/>
              </a:spcBef>
              <a:spcAft>
                <a:spcPct val="0"/>
              </a:spcAft>
              <a:buClr>
                <a:schemeClr val="hlink"/>
              </a:buClr>
              <a:buSzPct val="65000"/>
              <a:buFont typeface="Wingdings" charset="0"/>
              <a:buNone/>
              <a:defRPr sz="3200">
                <a:solidFill>
                  <a:schemeClr val="tx1"/>
                </a:solidFill>
                <a:effectLst>
                  <a:outerShdw blurRad="38100" dist="38100" dir="2700000" algn="tl">
                    <a:srgbClr val="DDDDDD"/>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DDDDDD"/>
                  </a:outerShdw>
                </a:effectLst>
                <a:latin typeface="+mn-lt"/>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DDDDDD"/>
                  </a:outerShdw>
                </a:effectLst>
                <a:latin typeface="+mn-lt"/>
                <a:ea typeface="+mn-ea"/>
              </a:defRPr>
            </a:lvl9pPr>
          </a:lstStyle>
          <a:p>
            <a:pPr algn="l" eaLnBrk="1" hangingPunct="1">
              <a:lnSpc>
                <a:spcPct val="80000"/>
              </a:lnSpc>
              <a:buFont typeface="Wingdings" pitchFamily="2" charset="2"/>
              <a:buNone/>
              <a:defRPr/>
            </a:pPr>
            <a:r>
              <a:rPr lang="fr-FR" altLang="fr-FR" sz="1400" kern="0" dirty="0">
                <a:effectLst>
                  <a:outerShdw blurRad="38100" dist="38100" dir="2700000" algn="tl">
                    <a:srgbClr val="C0C0C0"/>
                  </a:outerShdw>
                </a:effectLst>
              </a:rPr>
              <a:t>Bruno ROBBES</a:t>
            </a:r>
          </a:p>
          <a:p>
            <a:pPr algn="l" eaLnBrk="1" hangingPunct="1">
              <a:lnSpc>
                <a:spcPct val="80000"/>
              </a:lnSpc>
              <a:buFont typeface="Wingdings" pitchFamily="2" charset="2"/>
              <a:buNone/>
              <a:defRPr/>
            </a:pPr>
            <a:r>
              <a:rPr lang="fr-FR" altLang="fr-FR" sz="1400" i="1" kern="0" dirty="0">
                <a:effectLst/>
              </a:rPr>
              <a:t>Professeur des universités en Sciences de l’éducation </a:t>
            </a:r>
          </a:p>
          <a:p>
            <a:pPr algn="l" eaLnBrk="1" hangingPunct="1">
              <a:lnSpc>
                <a:spcPct val="80000"/>
              </a:lnSpc>
              <a:buFont typeface="Wingdings" pitchFamily="2" charset="2"/>
              <a:buNone/>
              <a:defRPr/>
            </a:pPr>
            <a:r>
              <a:rPr lang="fr-FR" altLang="fr-FR" sz="1400" i="1" kern="0" dirty="0">
                <a:effectLst/>
              </a:rPr>
              <a:t>et de la formation</a:t>
            </a:r>
          </a:p>
          <a:p>
            <a:pPr algn="l" eaLnBrk="1" hangingPunct="1">
              <a:lnSpc>
                <a:spcPct val="80000"/>
              </a:lnSpc>
              <a:buFont typeface="Wingdings" pitchFamily="2" charset="2"/>
              <a:buNone/>
              <a:defRPr/>
            </a:pPr>
            <a:r>
              <a:rPr lang="fr-FR" altLang="fr-FR" sz="1400" i="1" kern="0" dirty="0">
                <a:effectLst/>
              </a:rPr>
              <a:t>CY Cergy Paris Université/INSPÉ de Versailles</a:t>
            </a:r>
          </a:p>
          <a:p>
            <a:pPr algn="l" eaLnBrk="1" hangingPunct="1">
              <a:lnSpc>
                <a:spcPct val="80000"/>
              </a:lnSpc>
              <a:buFont typeface="Wingdings" pitchFamily="2" charset="2"/>
              <a:buNone/>
              <a:defRPr/>
            </a:pPr>
            <a:r>
              <a:rPr lang="fr-FR" altLang="fr-FR" sz="1400" i="1" kern="0" dirty="0">
                <a:effectLst/>
              </a:rPr>
              <a:t>Laboratoire EMA (Ecole, Mutations, Apprentissages)</a:t>
            </a:r>
          </a:p>
          <a:p>
            <a:pPr algn="l" eaLnBrk="1" hangingPunct="1">
              <a:lnSpc>
                <a:spcPct val="80000"/>
              </a:lnSpc>
              <a:buFont typeface="Wingdings" pitchFamily="2" charset="2"/>
              <a:buNone/>
              <a:defRPr/>
            </a:pPr>
            <a:r>
              <a:rPr lang="fr-FR" altLang="fr-FR" sz="1400" i="1" kern="0" dirty="0">
                <a:effectLst/>
              </a:rPr>
              <a:t>EA 4507</a:t>
            </a:r>
          </a:p>
          <a:p>
            <a:pPr eaLnBrk="1" hangingPunct="1">
              <a:lnSpc>
                <a:spcPct val="80000"/>
              </a:lnSpc>
              <a:buFont typeface="Wingdings" pitchFamily="2" charset="2"/>
              <a:buNone/>
              <a:defRPr/>
            </a:pPr>
            <a:endParaRPr lang="fr-FR" altLang="fr-FR" sz="1600" i="1" kern="0" dirty="0">
              <a:effectLst/>
            </a:endParaRPr>
          </a:p>
          <a:p>
            <a:pPr eaLnBrk="1" hangingPunct="1">
              <a:lnSpc>
                <a:spcPct val="80000"/>
              </a:lnSpc>
              <a:buFont typeface="Wingdings" pitchFamily="2" charset="2"/>
              <a:buNone/>
              <a:defRPr/>
            </a:pPr>
            <a:endParaRPr lang="fr-FR" altLang="fr-FR" sz="1600" i="1" kern="0" dirty="0">
              <a:effectLst/>
            </a:endParaRPr>
          </a:p>
          <a:p>
            <a:pPr eaLnBrk="1" hangingPunct="1">
              <a:lnSpc>
                <a:spcPct val="80000"/>
              </a:lnSpc>
              <a:buFont typeface="Wingdings" pitchFamily="2" charset="2"/>
              <a:buNone/>
              <a:defRPr/>
            </a:pPr>
            <a:endParaRPr lang="fr-FR" altLang="fr-FR" sz="2000" i="1" kern="0" dirty="0">
              <a:solidFill>
                <a:schemeClr val="tx2"/>
              </a:solidFill>
              <a:effectLst>
                <a:outerShdw blurRad="38100" dist="38100" dir="2700000" algn="tl">
                  <a:srgbClr val="C0C0C0"/>
                </a:outerShdw>
              </a:effectLst>
            </a:endParaRPr>
          </a:p>
        </p:txBody>
      </p:sp>
      <p:pic>
        <p:nvPicPr>
          <p:cNvPr id="26628" name="Image 6" descr="CY Cergy Paris Universite_coul.bmp">
            <a:extLst>
              <a:ext uri="{FF2B5EF4-FFF2-40B4-BE49-F238E27FC236}">
                <a16:creationId xmlns="" xmlns:a16="http://schemas.microsoft.com/office/drawing/2014/main" id="{D593080D-9F00-3940-8162-AFCB090B44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4192" y="4960113"/>
            <a:ext cx="2088158" cy="69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mage 7" descr="Une image contenant texte, clipart&#10;&#10;Description générée automatiquement">
            <a:extLst>
              <a:ext uri="{FF2B5EF4-FFF2-40B4-BE49-F238E27FC236}">
                <a16:creationId xmlns="" xmlns:a16="http://schemas.microsoft.com/office/drawing/2014/main" id="{938AD379-2811-274B-8332-2F983FA0F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192" y="5901877"/>
            <a:ext cx="1238846" cy="64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 xmlns:a16="http://schemas.microsoft.com/office/drawing/2014/main" id="{FD239071-5CBD-46AD-BC24-149C675CBB1E}"/>
              </a:ext>
            </a:extLst>
          </p:cNvPr>
          <p:cNvPicPr>
            <a:picLocks noChangeAspect="1"/>
          </p:cNvPicPr>
          <p:nvPr/>
        </p:nvPicPr>
        <p:blipFill>
          <a:blip r:embed="rId5"/>
          <a:stretch>
            <a:fillRect/>
          </a:stretch>
        </p:blipFill>
        <p:spPr>
          <a:xfrm>
            <a:off x="3341489" y="1916832"/>
            <a:ext cx="2466480" cy="3600400"/>
          </a:xfrm>
          <a:prstGeom prst="rect">
            <a:avLst/>
          </a:prstGeom>
        </p:spPr>
      </p:pic>
      <p:sp>
        <p:nvSpPr>
          <p:cNvPr id="5" name="ZoneTexte 4">
            <a:extLst>
              <a:ext uri="{FF2B5EF4-FFF2-40B4-BE49-F238E27FC236}">
                <a16:creationId xmlns="" xmlns:a16="http://schemas.microsoft.com/office/drawing/2014/main" id="{735763A1-9F0E-2DC0-9C87-9DA19D867187}"/>
              </a:ext>
            </a:extLst>
          </p:cNvPr>
          <p:cNvSpPr txBox="1"/>
          <p:nvPr/>
        </p:nvSpPr>
        <p:spPr>
          <a:xfrm>
            <a:off x="6167786" y="2564905"/>
            <a:ext cx="4060477" cy="1200329"/>
          </a:xfrm>
          <a:prstGeom prst="rect">
            <a:avLst/>
          </a:prstGeom>
          <a:noFill/>
        </p:spPr>
        <p:txBody>
          <a:bodyPr wrap="square" rtlCol="0">
            <a:spAutoFit/>
          </a:bodyPr>
          <a:lstStyle/>
          <a:p>
            <a:r>
              <a:rPr lang="fr-FR" b="1" dirty="0"/>
              <a:t>3</a:t>
            </a:r>
            <a:r>
              <a:rPr lang="fr-FR" b="1" baseline="30000" dirty="0"/>
              <a:t>ème</a:t>
            </a:r>
            <a:r>
              <a:rPr lang="fr-FR" b="1" dirty="0"/>
              <a:t> et 4</a:t>
            </a:r>
            <a:r>
              <a:rPr lang="fr-FR" b="1" baseline="30000" dirty="0"/>
              <a:t>ème</a:t>
            </a:r>
            <a:r>
              <a:rPr lang="fr-FR" b="1" dirty="0"/>
              <a:t> parties du livre :</a:t>
            </a:r>
          </a:p>
          <a:p>
            <a:r>
              <a:rPr lang="fr-FR" i="1" dirty="0"/>
              <a:t>- Paradoxes de la forme scolaire </a:t>
            </a:r>
            <a:endParaRPr lang="fr-FR" dirty="0"/>
          </a:p>
          <a:p>
            <a:r>
              <a:rPr lang="fr-FR" i="1" dirty="0"/>
              <a:t>- Institutions en contextes et débats autour des alternatives</a:t>
            </a:r>
            <a:r>
              <a:rPr lang="fr-FR" dirty="0"/>
              <a:t> </a:t>
            </a:r>
          </a:p>
        </p:txBody>
      </p:sp>
    </p:spTree>
    <p:extLst>
      <p:ext uri="{BB962C8B-B14F-4D97-AF65-F5344CB8AC3E}">
        <p14:creationId xmlns:p14="http://schemas.microsoft.com/office/powerpoint/2010/main" val="3392301889"/>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FC2C906E-EBE8-64DE-0D31-A4A1AC8C8E78}"/>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8C0666FC-70C3-E32F-532D-BC3528A55C21}"/>
              </a:ext>
            </a:extLst>
          </p:cNvPr>
          <p:cNvSpPr>
            <a:spLocks noGrp="1" noChangeArrowheads="1"/>
          </p:cNvSpPr>
          <p:nvPr>
            <p:ph idx="1"/>
          </p:nvPr>
        </p:nvSpPr>
        <p:spPr>
          <a:xfrm>
            <a:off x="2207569" y="1916832"/>
            <a:ext cx="7992888" cy="4248472"/>
          </a:xfrm>
        </p:spPr>
        <p:txBody>
          <a:bodyPr>
            <a:normAutofit fontScale="85000" lnSpcReduction="20000"/>
          </a:bodyPr>
          <a:lstStyle/>
          <a:p>
            <a:pPr algn="just"/>
            <a:r>
              <a:rPr lang="fr-FR" sz="3100" b="1" dirty="0"/>
              <a:t>Institution : </a:t>
            </a:r>
            <a:r>
              <a:rPr lang="fr-FR" sz="3100" dirty="0"/>
              <a:t>dynamique renvoyant à l’analyse institutionnelle. </a:t>
            </a:r>
          </a:p>
          <a:p>
            <a:pPr algn="just"/>
            <a:endParaRPr lang="fr-FR" sz="3100" dirty="0"/>
          </a:p>
          <a:p>
            <a:pPr algn="just"/>
            <a:r>
              <a:rPr lang="fr-FR" sz="3100" i="1" dirty="0"/>
              <a:t>« il ne peut y avoir de définition des politiques éducatives, ou encore de l’école, qui serait donnée une fois pour toutes » </a:t>
            </a:r>
            <a:r>
              <a:rPr lang="fr-FR" sz="3100" dirty="0"/>
              <a:t>(p. 289).</a:t>
            </a:r>
          </a:p>
          <a:p>
            <a:pPr algn="just"/>
            <a:endParaRPr lang="fr-FR" sz="3100" dirty="0"/>
          </a:p>
          <a:p>
            <a:pPr algn="just"/>
            <a:r>
              <a:rPr lang="fr-FR" sz="3100" b="1" dirty="0"/>
              <a:t>Contexte : </a:t>
            </a:r>
            <a:r>
              <a:rPr lang="fr-FR" sz="3100" i="1" dirty="0"/>
              <a:t>« le souci de s’approcher au plus près des contextes afin d’en saisir […] le réel en train de se faire » </a:t>
            </a:r>
            <a:r>
              <a:rPr lang="fr-FR" sz="3100" dirty="0"/>
              <a:t>(Clot, 2008, p. 291). </a:t>
            </a:r>
          </a:p>
          <a:p>
            <a:pPr algn="just"/>
            <a:endParaRPr lang="fr-FR" sz="3100" dirty="0"/>
          </a:p>
          <a:p>
            <a:pPr algn="just"/>
            <a:r>
              <a:rPr lang="fr-FR" sz="3100" b="1" dirty="0"/>
              <a:t>Recherches collaboratives</a:t>
            </a:r>
            <a:r>
              <a:rPr lang="fr-FR" sz="3100" dirty="0"/>
              <a:t>.</a:t>
            </a:r>
          </a:p>
          <a:p>
            <a:pPr marL="0" indent="0">
              <a:buNone/>
            </a:pPr>
            <a:endParaRPr lang="fr-FR" dirty="0">
              <a:effectLst/>
            </a:endParaRPr>
          </a:p>
        </p:txBody>
      </p:sp>
      <p:sp>
        <p:nvSpPr>
          <p:cNvPr id="4" name="Rectangle 2">
            <a:extLst>
              <a:ext uri="{FF2B5EF4-FFF2-40B4-BE49-F238E27FC236}">
                <a16:creationId xmlns="" xmlns:a16="http://schemas.microsoft.com/office/drawing/2014/main" id="{A1DEDC5D-DA6E-9EBC-D39C-565D25E8E32C}"/>
              </a:ext>
            </a:extLst>
          </p:cNvPr>
          <p:cNvSpPr>
            <a:spLocks noGrp="1" noChangeArrowheads="1"/>
          </p:cNvSpPr>
          <p:nvPr>
            <p:ph type="title"/>
          </p:nvPr>
        </p:nvSpPr>
        <p:spPr>
          <a:xfrm>
            <a:off x="1199457" y="332656"/>
            <a:ext cx="9001000" cy="1125538"/>
          </a:xfrm>
        </p:spPr>
        <p:txBody>
          <a:bodyPr/>
          <a:lstStyle/>
          <a:p>
            <a:pPr marL="914400" lvl="2" algn="just">
              <a:lnSpc>
                <a:spcPct val="90000"/>
              </a:lnSpc>
            </a:pPr>
            <a:r>
              <a:rPr lang="fr-FR" sz="2400" b="1" dirty="0">
                <a:solidFill>
                  <a:srgbClr val="198675"/>
                </a:solidFill>
              </a:rPr>
              <a:t>Mutations institutionnelles en contexte </a:t>
            </a:r>
            <a:r>
              <a:rPr lang="fr-FR" sz="2400" dirty="0">
                <a:solidFill>
                  <a:schemeClr val="tx1"/>
                </a:solidFill>
              </a:rPr>
              <a:t>(</a:t>
            </a:r>
            <a:r>
              <a:rPr lang="fr-FR" sz="2400" b="1" dirty="0">
                <a:solidFill>
                  <a:schemeClr val="tx1"/>
                </a:solidFill>
              </a:rPr>
              <a:t>chapitre 1</a:t>
            </a:r>
            <a:r>
              <a:rPr lang="fr-FR" sz="2400" dirty="0">
                <a:solidFill>
                  <a:schemeClr val="tx1"/>
                </a:solidFill>
              </a:rPr>
              <a:t>)</a:t>
            </a:r>
          </a:p>
        </p:txBody>
      </p:sp>
    </p:spTree>
    <p:extLst>
      <p:ext uri="{BB962C8B-B14F-4D97-AF65-F5344CB8AC3E}">
        <p14:creationId xmlns:p14="http://schemas.microsoft.com/office/powerpoint/2010/main" val="34863590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D7C0C65C-B017-A811-ED2D-88BF5F1D9636}"/>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582282F7-3895-6607-CB56-8EAD58B0BA50}"/>
              </a:ext>
            </a:extLst>
          </p:cNvPr>
          <p:cNvSpPr>
            <a:spLocks noGrp="1" noChangeArrowheads="1"/>
          </p:cNvSpPr>
          <p:nvPr>
            <p:ph idx="1"/>
          </p:nvPr>
        </p:nvSpPr>
        <p:spPr>
          <a:xfrm>
            <a:off x="2207569" y="1700808"/>
            <a:ext cx="7992889" cy="4752528"/>
          </a:xfrm>
        </p:spPr>
        <p:txBody>
          <a:bodyPr>
            <a:normAutofit fontScale="40000" lnSpcReduction="20000"/>
          </a:bodyPr>
          <a:lstStyle/>
          <a:p>
            <a:pPr marL="0" indent="0" algn="just">
              <a:buNone/>
            </a:pPr>
            <a:r>
              <a:rPr lang="fr-FR" sz="4200" b="1" dirty="0"/>
              <a:t>Quelques résultats selon des contextes particuliers</a:t>
            </a:r>
            <a:endParaRPr lang="fr-FR" sz="4200" dirty="0"/>
          </a:p>
          <a:p>
            <a:pPr algn="just"/>
            <a:endParaRPr lang="fr-FR" sz="4200" dirty="0"/>
          </a:p>
          <a:p>
            <a:pPr algn="just"/>
            <a:r>
              <a:rPr lang="fr-FR" sz="4200" b="1" dirty="0"/>
              <a:t>En milieu rural, </a:t>
            </a:r>
            <a:r>
              <a:rPr lang="fr-FR" sz="4200" dirty="0"/>
              <a:t>intervention des organisations économiques dans l’école publique et multiplication d’initiatives privées […] les seules options possibles.</a:t>
            </a:r>
          </a:p>
          <a:p>
            <a:pPr algn="just"/>
            <a:r>
              <a:rPr lang="fr-FR" sz="4200" b="1" dirty="0"/>
              <a:t>Dans les relations entre école et familles</a:t>
            </a:r>
            <a:r>
              <a:rPr lang="fr-FR" sz="4200" dirty="0"/>
              <a:t>, les professionnels doivent s’adapter aux réalités locales.</a:t>
            </a:r>
          </a:p>
          <a:p>
            <a:pPr algn="just"/>
            <a:r>
              <a:rPr lang="fr-FR" sz="4200" b="1" dirty="0"/>
              <a:t>Directeurs d’école</a:t>
            </a:r>
            <a:r>
              <a:rPr lang="fr-FR" sz="4200" dirty="0"/>
              <a:t>, statut dépendant de la reconnaissance des acteurs locaux.</a:t>
            </a:r>
          </a:p>
          <a:p>
            <a:r>
              <a:rPr lang="fr-FR" sz="4200" b="1" dirty="0"/>
              <a:t>Les coordonnateurs et coordinatrices REP</a:t>
            </a:r>
            <a:r>
              <a:rPr lang="fr-FR" sz="4200" dirty="0"/>
              <a:t> construisent […] une expertise indissociablement territoriale et éducative, fondée sur l’exercice du métier d’enseignant et progressivement élargie à la vie sociale locale.</a:t>
            </a:r>
          </a:p>
          <a:p>
            <a:r>
              <a:rPr lang="fr-FR" sz="4200" b="1" dirty="0"/>
              <a:t>Les professeurs des écoles</a:t>
            </a:r>
            <a:r>
              <a:rPr lang="fr-FR" sz="4200" dirty="0"/>
              <a:t> sont davantage attachés à la stabilité qu’à l’innovation. Leurs pratiques professionnelles sont tiraillées.</a:t>
            </a:r>
          </a:p>
          <a:p>
            <a:r>
              <a:rPr lang="fr-FR" sz="4200" dirty="0"/>
              <a:t>Ils et elles « utilisent de plus en plus des sites Internet pour préparer leurs séquences, qui deviennent alors, tout autant que les textes officiels, prescripteurs de normes et de pratiques pédagogiques. Or, certains sites s’appuient sur des programmes anciens et confortent une vulgate inadaptée aux contextes actuels » (p. 294).</a:t>
            </a:r>
          </a:p>
          <a:p>
            <a:pPr algn="just"/>
            <a:endParaRPr lang="fr-FR" sz="4200" dirty="0"/>
          </a:p>
          <a:p>
            <a:pPr marL="0" indent="0">
              <a:buNone/>
            </a:pPr>
            <a:endParaRPr lang="fr-FR" dirty="0">
              <a:effectLst/>
            </a:endParaRPr>
          </a:p>
        </p:txBody>
      </p:sp>
      <p:sp>
        <p:nvSpPr>
          <p:cNvPr id="4" name="Rectangle 2">
            <a:extLst>
              <a:ext uri="{FF2B5EF4-FFF2-40B4-BE49-F238E27FC236}">
                <a16:creationId xmlns="" xmlns:a16="http://schemas.microsoft.com/office/drawing/2014/main" id="{1D1B3BB0-B698-88F1-89CB-CBEED8E65B6A}"/>
              </a:ext>
            </a:extLst>
          </p:cNvPr>
          <p:cNvSpPr>
            <a:spLocks noGrp="1" noChangeArrowheads="1"/>
          </p:cNvSpPr>
          <p:nvPr>
            <p:ph type="title"/>
          </p:nvPr>
        </p:nvSpPr>
        <p:spPr>
          <a:xfrm>
            <a:off x="1199457" y="332656"/>
            <a:ext cx="9001000" cy="1125538"/>
          </a:xfrm>
        </p:spPr>
        <p:txBody>
          <a:bodyPr/>
          <a:lstStyle/>
          <a:p>
            <a:pPr marL="914400" lvl="2" algn="just">
              <a:lnSpc>
                <a:spcPct val="90000"/>
              </a:lnSpc>
            </a:pPr>
            <a:r>
              <a:rPr lang="fr-FR" sz="2400" b="1" dirty="0">
                <a:solidFill>
                  <a:srgbClr val="198675"/>
                </a:solidFill>
              </a:rPr>
              <a:t>Mutations institutionnelles en contexte </a:t>
            </a:r>
            <a:r>
              <a:rPr lang="fr-FR" sz="2400" dirty="0">
                <a:solidFill>
                  <a:schemeClr val="tx1"/>
                </a:solidFill>
              </a:rPr>
              <a:t>(</a:t>
            </a:r>
            <a:r>
              <a:rPr lang="fr-FR" sz="2400" b="1" dirty="0">
                <a:solidFill>
                  <a:schemeClr val="tx1"/>
                </a:solidFill>
              </a:rPr>
              <a:t>chapitre 1</a:t>
            </a:r>
            <a:r>
              <a:rPr lang="fr-FR" sz="2400" dirty="0">
                <a:solidFill>
                  <a:schemeClr val="tx1"/>
                </a:solidFill>
              </a:rPr>
              <a:t>)</a:t>
            </a:r>
          </a:p>
        </p:txBody>
      </p:sp>
    </p:spTree>
    <p:extLst>
      <p:ext uri="{BB962C8B-B14F-4D97-AF65-F5344CB8AC3E}">
        <p14:creationId xmlns:p14="http://schemas.microsoft.com/office/powerpoint/2010/main" val="16420800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7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7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57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DD857079-C028-0BF6-2597-82CB8C5A7F9D}"/>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25F33BF6-5C42-56BF-646A-BC56AA47E2BF}"/>
              </a:ext>
            </a:extLst>
          </p:cNvPr>
          <p:cNvSpPr>
            <a:spLocks noGrp="1" noChangeArrowheads="1"/>
          </p:cNvSpPr>
          <p:nvPr>
            <p:ph idx="1"/>
          </p:nvPr>
        </p:nvSpPr>
        <p:spPr>
          <a:xfrm>
            <a:off x="2207569" y="1700808"/>
            <a:ext cx="7992889" cy="4752528"/>
          </a:xfrm>
        </p:spPr>
        <p:txBody>
          <a:bodyPr>
            <a:normAutofit fontScale="62500" lnSpcReduction="20000"/>
          </a:bodyPr>
          <a:lstStyle/>
          <a:p>
            <a:pPr marL="0" indent="0" algn="just">
              <a:buNone/>
            </a:pPr>
            <a:r>
              <a:rPr lang="fr-FR" sz="4200" b="1" dirty="0"/>
              <a:t>La prise en charge de la singularité et de la différence</a:t>
            </a:r>
            <a:endParaRPr lang="fr-FR" sz="4200" dirty="0"/>
          </a:p>
          <a:p>
            <a:pPr algn="just"/>
            <a:endParaRPr lang="fr-FR" sz="4200" dirty="0"/>
          </a:p>
          <a:p>
            <a:pPr marL="0" indent="0" algn="just">
              <a:buNone/>
            </a:pPr>
            <a:r>
              <a:rPr lang="fr-FR" sz="4200" b="1" i="1" dirty="0"/>
              <a:t>Les pédagogies différentes</a:t>
            </a:r>
          </a:p>
          <a:p>
            <a:pPr marL="0" indent="0" algn="just">
              <a:buNone/>
            </a:pPr>
            <a:endParaRPr lang="fr-FR" sz="4200" b="1" i="1" dirty="0"/>
          </a:p>
          <a:p>
            <a:pPr algn="just"/>
            <a:r>
              <a:rPr lang="fr-FR" dirty="0">
                <a:effectLst/>
              </a:rPr>
              <a:t>« il est significatif qu’au début du XXIe siècle, ces pédagogies du début du XXe siècle soient toujours identifiées comme "alternatives" » (p. 329). </a:t>
            </a:r>
          </a:p>
          <a:p>
            <a:pPr algn="just"/>
            <a:r>
              <a:rPr lang="fr-FR" dirty="0">
                <a:effectLst/>
              </a:rPr>
              <a:t>Ces pédagogies restent toujours très marginales au sein du système éducatif et dans l’école primaire.</a:t>
            </a:r>
          </a:p>
          <a:p>
            <a:pPr algn="just"/>
            <a:r>
              <a:rPr lang="fr-FR" dirty="0">
                <a:effectLst/>
              </a:rPr>
              <a:t>Leur capacité à prendre en compte la diversité des besoins des élèves de l’école publique (pédagogie Montessori, pédagogie coopérative).</a:t>
            </a:r>
          </a:p>
          <a:p>
            <a:pPr algn="just"/>
            <a:r>
              <a:rPr lang="fr-FR" dirty="0">
                <a:effectLst/>
              </a:rPr>
              <a:t>de nouvelles pratiques dans l’école publique (classes flexibles, école de plein air, etc.), des hybridations (Montessori et Freinet, classes flexibles et pédagogie coopérative) mais aussi des initiatives venues d’acteurs privées, conséquences des défaillances de l’école publique (écoles privées hors contrat, instruction en famille). </a:t>
            </a:r>
          </a:p>
          <a:p>
            <a:pPr algn="just"/>
            <a:endParaRPr lang="fr-FR" sz="4200" dirty="0"/>
          </a:p>
          <a:p>
            <a:pPr marL="0" indent="0">
              <a:buNone/>
            </a:pPr>
            <a:endParaRPr lang="fr-FR" dirty="0">
              <a:effectLst/>
            </a:endParaRPr>
          </a:p>
        </p:txBody>
      </p:sp>
      <p:sp>
        <p:nvSpPr>
          <p:cNvPr id="4" name="Rectangle 2">
            <a:extLst>
              <a:ext uri="{FF2B5EF4-FFF2-40B4-BE49-F238E27FC236}">
                <a16:creationId xmlns="" xmlns:a16="http://schemas.microsoft.com/office/drawing/2014/main" id="{72AEA550-39E8-57AA-67AB-3A84F9149F04}"/>
              </a:ext>
            </a:extLst>
          </p:cNvPr>
          <p:cNvSpPr>
            <a:spLocks noGrp="1" noChangeArrowheads="1"/>
          </p:cNvSpPr>
          <p:nvPr>
            <p:ph type="title"/>
          </p:nvPr>
        </p:nvSpPr>
        <p:spPr>
          <a:xfrm>
            <a:off x="1199457" y="332656"/>
            <a:ext cx="9001000" cy="1125538"/>
          </a:xfrm>
        </p:spPr>
        <p:txBody>
          <a:bodyPr/>
          <a:lstStyle/>
          <a:p>
            <a:pPr marL="914400" lvl="2" algn="just">
              <a:lnSpc>
                <a:spcPct val="90000"/>
              </a:lnSpc>
            </a:pPr>
            <a:r>
              <a:rPr lang="fr-FR" sz="2400" b="1" dirty="0">
                <a:solidFill>
                  <a:srgbClr val="198675"/>
                </a:solidFill>
              </a:rPr>
              <a:t>Débats à propos des alternatives possibles à l’école primaire </a:t>
            </a:r>
            <a:r>
              <a:rPr lang="fr-FR" sz="2400" dirty="0">
                <a:solidFill>
                  <a:schemeClr val="tx1"/>
                </a:solidFill>
              </a:rPr>
              <a:t>(</a:t>
            </a:r>
            <a:r>
              <a:rPr lang="fr-FR" sz="2400" b="1" dirty="0">
                <a:solidFill>
                  <a:schemeClr val="tx1"/>
                </a:solidFill>
              </a:rPr>
              <a:t>chapitre 3</a:t>
            </a:r>
            <a:r>
              <a:rPr lang="fr-FR" sz="2400" dirty="0">
                <a:solidFill>
                  <a:schemeClr val="tx1"/>
                </a:solidFill>
              </a:rPr>
              <a:t>)</a:t>
            </a:r>
          </a:p>
        </p:txBody>
      </p:sp>
    </p:spTree>
    <p:extLst>
      <p:ext uri="{BB962C8B-B14F-4D97-AF65-F5344CB8AC3E}">
        <p14:creationId xmlns:p14="http://schemas.microsoft.com/office/powerpoint/2010/main" val="23988877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76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7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B1107E64-4C9D-FD82-BD0A-EBCBB462982D}"/>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3C3CD8A6-06E9-E767-6997-65F8ABCF8692}"/>
              </a:ext>
            </a:extLst>
          </p:cNvPr>
          <p:cNvSpPr>
            <a:spLocks noGrp="1" noChangeArrowheads="1"/>
          </p:cNvSpPr>
          <p:nvPr>
            <p:ph idx="1"/>
          </p:nvPr>
        </p:nvSpPr>
        <p:spPr>
          <a:xfrm>
            <a:off x="2207569" y="1700808"/>
            <a:ext cx="7992889" cy="5040560"/>
          </a:xfrm>
        </p:spPr>
        <p:txBody>
          <a:bodyPr>
            <a:normAutofit fontScale="62500" lnSpcReduction="20000"/>
          </a:bodyPr>
          <a:lstStyle/>
          <a:p>
            <a:pPr marL="0" indent="0" algn="just">
              <a:buNone/>
            </a:pPr>
            <a:r>
              <a:rPr lang="fr-FR" sz="4200" b="1" dirty="0"/>
              <a:t>La prise en charge de la singularité et de la différence</a:t>
            </a:r>
            <a:endParaRPr lang="fr-FR" sz="4200" dirty="0"/>
          </a:p>
          <a:p>
            <a:pPr algn="just"/>
            <a:endParaRPr lang="fr-FR" sz="4200" dirty="0"/>
          </a:p>
          <a:p>
            <a:pPr marL="0" indent="0" algn="just">
              <a:buNone/>
            </a:pPr>
            <a:r>
              <a:rPr lang="fr-FR" sz="4200" b="1" i="1" dirty="0"/>
              <a:t>Des pratiques d’enseignement </a:t>
            </a:r>
          </a:p>
          <a:p>
            <a:pPr marL="0" indent="0" algn="just">
              <a:buNone/>
            </a:pPr>
            <a:endParaRPr lang="fr-FR" sz="4200" b="1" i="1" dirty="0"/>
          </a:p>
          <a:p>
            <a:pPr algn="just"/>
            <a:r>
              <a:rPr lang="fr-FR" b="1" dirty="0">
                <a:effectLst/>
              </a:rPr>
              <a:t>La philosophie à l’école primaire :</a:t>
            </a:r>
          </a:p>
          <a:p>
            <a:pPr algn="just"/>
            <a:r>
              <a:rPr lang="fr-FR" dirty="0">
                <a:effectLst/>
              </a:rPr>
              <a:t>Des effets bénéfiques sur le développement de l’esprit critique, la coopération, l’éducation</a:t>
            </a:r>
            <a:r>
              <a:rPr lang="fr-FR" b="1" dirty="0">
                <a:effectLst/>
              </a:rPr>
              <a:t> </a:t>
            </a:r>
            <a:r>
              <a:rPr lang="fr-FR" dirty="0">
                <a:effectLst/>
              </a:rPr>
              <a:t>aux valeurs.</a:t>
            </a:r>
          </a:p>
          <a:p>
            <a:pPr algn="just"/>
            <a:r>
              <a:rPr lang="fr-FR" dirty="0">
                <a:effectLst/>
              </a:rPr>
              <a:t>« La considération éthique de l’élève comme interlocuteur valable, le rapport à la loi et une approche </a:t>
            </a:r>
            <a:r>
              <a:rPr lang="fr-FR" dirty="0" err="1">
                <a:effectLst/>
              </a:rPr>
              <a:t>problématisante</a:t>
            </a:r>
            <a:r>
              <a:rPr lang="fr-FR" dirty="0">
                <a:effectLst/>
              </a:rPr>
              <a:t> des savoirs » (p. 331). </a:t>
            </a:r>
          </a:p>
          <a:p>
            <a:pPr algn="just"/>
            <a:r>
              <a:rPr lang="fr-FR" b="1" dirty="0">
                <a:effectLst/>
              </a:rPr>
              <a:t>L’art à l’école et dans les apprentissages : </a:t>
            </a:r>
            <a:r>
              <a:rPr lang="fr-FR" dirty="0">
                <a:effectLst/>
              </a:rPr>
              <a:t>faire vivre aux élèves des expérience artistiques à l’école.</a:t>
            </a:r>
          </a:p>
          <a:p>
            <a:pPr algn="just"/>
            <a:r>
              <a:rPr lang="fr-FR" b="1" dirty="0">
                <a:effectLst/>
              </a:rPr>
              <a:t>La structuration de l’aide aux élèves en difficulté en lecture/écriture.</a:t>
            </a:r>
            <a:r>
              <a:rPr lang="fr-FR" sz="4400" dirty="0"/>
              <a:t>  </a:t>
            </a:r>
          </a:p>
          <a:p>
            <a:pPr algn="just"/>
            <a:r>
              <a:rPr lang="fr-FR" b="1" dirty="0">
                <a:effectLst/>
              </a:rPr>
              <a:t>Les programmes numériques</a:t>
            </a:r>
            <a:r>
              <a:rPr lang="fr-FR" dirty="0">
                <a:effectLst/>
              </a:rPr>
              <a:t> peuvent apporter une aide efficace, mais ils ne remplacent pas le professeur et doivent rester de simples outils à disposition. La dépendance de l’enfant à ces outils peut entraver son autonomie de lecture.</a:t>
            </a:r>
            <a:endParaRPr lang="fr-FR" sz="4400" dirty="0"/>
          </a:p>
          <a:p>
            <a:pPr marL="0" indent="0">
              <a:buNone/>
            </a:pPr>
            <a:endParaRPr lang="fr-FR" dirty="0">
              <a:effectLst/>
            </a:endParaRPr>
          </a:p>
        </p:txBody>
      </p:sp>
      <p:sp>
        <p:nvSpPr>
          <p:cNvPr id="4" name="Rectangle 2">
            <a:extLst>
              <a:ext uri="{FF2B5EF4-FFF2-40B4-BE49-F238E27FC236}">
                <a16:creationId xmlns="" xmlns:a16="http://schemas.microsoft.com/office/drawing/2014/main" id="{FBB1C7CF-7EE8-3D7C-FC8F-3E961C1FC9D5}"/>
              </a:ext>
            </a:extLst>
          </p:cNvPr>
          <p:cNvSpPr>
            <a:spLocks noGrp="1" noChangeArrowheads="1"/>
          </p:cNvSpPr>
          <p:nvPr>
            <p:ph type="title"/>
          </p:nvPr>
        </p:nvSpPr>
        <p:spPr>
          <a:xfrm>
            <a:off x="1199457" y="332656"/>
            <a:ext cx="9001000" cy="1125538"/>
          </a:xfrm>
        </p:spPr>
        <p:txBody>
          <a:bodyPr/>
          <a:lstStyle/>
          <a:p>
            <a:pPr marL="914400" lvl="2" algn="just">
              <a:lnSpc>
                <a:spcPct val="90000"/>
              </a:lnSpc>
            </a:pPr>
            <a:r>
              <a:rPr lang="fr-FR" sz="2400" b="1" dirty="0">
                <a:solidFill>
                  <a:srgbClr val="198675"/>
                </a:solidFill>
              </a:rPr>
              <a:t>Débats à propos des alternatives possibles à l’école primaire </a:t>
            </a:r>
            <a:r>
              <a:rPr lang="fr-FR" sz="2400" dirty="0">
                <a:solidFill>
                  <a:schemeClr val="tx1"/>
                </a:solidFill>
              </a:rPr>
              <a:t>(</a:t>
            </a:r>
            <a:r>
              <a:rPr lang="fr-FR" sz="2400" b="1" dirty="0">
                <a:solidFill>
                  <a:schemeClr val="tx1"/>
                </a:solidFill>
              </a:rPr>
              <a:t>chapitre 3</a:t>
            </a:r>
            <a:r>
              <a:rPr lang="fr-FR" sz="2400" dirty="0">
                <a:solidFill>
                  <a:schemeClr val="tx1"/>
                </a:solidFill>
              </a:rPr>
              <a:t>)</a:t>
            </a:r>
          </a:p>
        </p:txBody>
      </p:sp>
    </p:spTree>
    <p:extLst>
      <p:ext uri="{BB962C8B-B14F-4D97-AF65-F5344CB8AC3E}">
        <p14:creationId xmlns:p14="http://schemas.microsoft.com/office/powerpoint/2010/main" val="20201585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76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76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576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57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P spid="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F6930A8B-A604-81D5-C57D-40F69D4A238D}"/>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76FEE3FF-20AB-D66D-2FFC-4D1821A4CF67}"/>
              </a:ext>
            </a:extLst>
          </p:cNvPr>
          <p:cNvSpPr>
            <a:spLocks noGrp="1" noChangeArrowheads="1"/>
          </p:cNvSpPr>
          <p:nvPr>
            <p:ph idx="1"/>
          </p:nvPr>
        </p:nvSpPr>
        <p:spPr>
          <a:xfrm>
            <a:off x="2207569" y="1700808"/>
            <a:ext cx="7992889" cy="4608512"/>
          </a:xfrm>
        </p:spPr>
        <p:txBody>
          <a:bodyPr>
            <a:normAutofit fontScale="77500" lnSpcReduction="20000"/>
          </a:bodyPr>
          <a:lstStyle/>
          <a:p>
            <a:pPr marL="0" indent="0" algn="just">
              <a:buNone/>
            </a:pPr>
            <a:r>
              <a:rPr lang="fr-FR" b="1" dirty="0">
                <a:effectLst/>
              </a:rPr>
              <a:t>Repenser l’accompagnement des élèves nécessite de décentrer le regard sur les difficultés pour le porter sur les éléments de contexte favorisant ou entravant la progression de tous. </a:t>
            </a:r>
          </a:p>
          <a:p>
            <a:pPr marL="0" indent="0" algn="just">
              <a:buNone/>
            </a:pPr>
            <a:endParaRPr lang="fr-FR" sz="4200" dirty="0"/>
          </a:p>
          <a:p>
            <a:pPr marL="0" indent="0" algn="just">
              <a:buNone/>
            </a:pPr>
            <a:r>
              <a:rPr lang="fr-FR" sz="4200" b="1" i="1" dirty="0"/>
              <a:t>L’inclusion scolaire</a:t>
            </a:r>
          </a:p>
          <a:p>
            <a:pPr marL="0" indent="0" algn="just">
              <a:buNone/>
            </a:pPr>
            <a:endParaRPr lang="fr-FR" sz="4200" b="1" i="1" dirty="0"/>
          </a:p>
          <a:p>
            <a:pPr marL="0" indent="0" algn="just">
              <a:buNone/>
            </a:pPr>
            <a:r>
              <a:rPr lang="fr-FR" b="1" dirty="0">
                <a:solidFill>
                  <a:srgbClr val="198675"/>
                </a:solidFill>
                <a:effectLst/>
              </a:rPr>
              <a:t>Nouvelles modalités pédagogiques</a:t>
            </a:r>
          </a:p>
          <a:p>
            <a:pPr algn="just"/>
            <a:r>
              <a:rPr lang="fr-FR" dirty="0">
                <a:effectLst/>
              </a:rPr>
              <a:t>Le </a:t>
            </a:r>
            <a:r>
              <a:rPr lang="fr-FR" dirty="0" err="1">
                <a:effectLst/>
              </a:rPr>
              <a:t>co</a:t>
            </a:r>
            <a:r>
              <a:rPr lang="fr-FR" dirty="0">
                <a:effectLst/>
              </a:rPr>
              <a:t>-enseignement et la </a:t>
            </a:r>
            <a:r>
              <a:rPr lang="fr-FR" dirty="0" err="1">
                <a:effectLst/>
              </a:rPr>
              <a:t>co</a:t>
            </a:r>
            <a:r>
              <a:rPr lang="fr-FR" dirty="0">
                <a:effectLst/>
              </a:rPr>
              <a:t>-intervention, le travail collaboratif entre enseignants ou entre professionnels de statuts différents. </a:t>
            </a:r>
          </a:p>
          <a:p>
            <a:pPr algn="just"/>
            <a:r>
              <a:rPr lang="fr-FR" dirty="0">
                <a:effectLst/>
              </a:rPr>
              <a:t>Des interventions pédagogiques plus polyvalentes et différenciées, des stratégies d’enseignement plus anticipées et créatives. </a:t>
            </a:r>
          </a:p>
          <a:p>
            <a:pPr algn="just"/>
            <a:r>
              <a:rPr lang="fr-FR" dirty="0">
                <a:effectLst/>
              </a:rPr>
              <a:t>Davantage d’interactions entre élèves et professeurs.</a:t>
            </a:r>
          </a:p>
          <a:p>
            <a:pPr algn="just"/>
            <a:r>
              <a:rPr lang="fr-FR" dirty="0">
                <a:effectLst/>
              </a:rPr>
              <a:t>Une plus grande individualisation des apprentissages.</a:t>
            </a:r>
          </a:p>
        </p:txBody>
      </p:sp>
      <p:sp>
        <p:nvSpPr>
          <p:cNvPr id="4" name="Rectangle 2">
            <a:extLst>
              <a:ext uri="{FF2B5EF4-FFF2-40B4-BE49-F238E27FC236}">
                <a16:creationId xmlns="" xmlns:a16="http://schemas.microsoft.com/office/drawing/2014/main" id="{DA501D39-795E-91AC-B8CB-59BF281325E3}"/>
              </a:ext>
            </a:extLst>
          </p:cNvPr>
          <p:cNvSpPr>
            <a:spLocks noGrp="1" noChangeArrowheads="1"/>
          </p:cNvSpPr>
          <p:nvPr>
            <p:ph type="title"/>
          </p:nvPr>
        </p:nvSpPr>
        <p:spPr>
          <a:xfrm>
            <a:off x="1199457" y="332656"/>
            <a:ext cx="9001000" cy="1125538"/>
          </a:xfrm>
        </p:spPr>
        <p:txBody>
          <a:bodyPr/>
          <a:lstStyle/>
          <a:p>
            <a:pPr marL="914400" lvl="2" algn="just">
              <a:lnSpc>
                <a:spcPct val="90000"/>
              </a:lnSpc>
            </a:pPr>
            <a:r>
              <a:rPr lang="fr-FR" sz="2400" b="1" dirty="0">
                <a:solidFill>
                  <a:srgbClr val="198675"/>
                </a:solidFill>
              </a:rPr>
              <a:t>Débats à propos des alternatives possibles à l’école primaire </a:t>
            </a:r>
            <a:r>
              <a:rPr lang="fr-FR" sz="2400" dirty="0">
                <a:solidFill>
                  <a:schemeClr val="tx1"/>
                </a:solidFill>
              </a:rPr>
              <a:t>(</a:t>
            </a:r>
            <a:r>
              <a:rPr lang="fr-FR" sz="2400" b="1" dirty="0">
                <a:solidFill>
                  <a:schemeClr val="tx1"/>
                </a:solidFill>
              </a:rPr>
              <a:t>chapitre 3</a:t>
            </a:r>
            <a:r>
              <a:rPr lang="fr-FR" sz="2400" dirty="0">
                <a:solidFill>
                  <a:schemeClr val="tx1"/>
                </a:solidFill>
              </a:rPr>
              <a:t>)</a:t>
            </a:r>
          </a:p>
        </p:txBody>
      </p:sp>
    </p:spTree>
    <p:extLst>
      <p:ext uri="{BB962C8B-B14F-4D97-AF65-F5344CB8AC3E}">
        <p14:creationId xmlns:p14="http://schemas.microsoft.com/office/powerpoint/2010/main" val="13695389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76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76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57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1F49017E-ED52-0646-9BB7-94956D83BFDE}"/>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029A3C3F-CF2C-82CE-9D84-9BFCE88EF10E}"/>
              </a:ext>
            </a:extLst>
          </p:cNvPr>
          <p:cNvSpPr>
            <a:spLocks noGrp="1" noChangeArrowheads="1"/>
          </p:cNvSpPr>
          <p:nvPr>
            <p:ph idx="1"/>
          </p:nvPr>
        </p:nvSpPr>
        <p:spPr>
          <a:xfrm>
            <a:off x="2207569" y="1700808"/>
            <a:ext cx="7992889" cy="4824536"/>
          </a:xfrm>
        </p:spPr>
        <p:txBody>
          <a:bodyPr>
            <a:normAutofit fontScale="85000" lnSpcReduction="20000"/>
          </a:bodyPr>
          <a:lstStyle/>
          <a:p>
            <a:pPr marL="0" indent="0" algn="just">
              <a:buNone/>
            </a:pPr>
            <a:r>
              <a:rPr lang="fr-FR" sz="4200" b="1" i="1" dirty="0"/>
              <a:t>L’inclusion scolaire</a:t>
            </a:r>
          </a:p>
          <a:p>
            <a:pPr marL="0" indent="0" algn="just">
              <a:buNone/>
            </a:pPr>
            <a:endParaRPr lang="fr-FR" sz="4200" b="1" i="1" dirty="0"/>
          </a:p>
          <a:p>
            <a:pPr marL="0" indent="0" algn="just">
              <a:buNone/>
            </a:pPr>
            <a:r>
              <a:rPr lang="fr-FR" b="1" dirty="0">
                <a:solidFill>
                  <a:srgbClr val="198675"/>
                </a:solidFill>
                <a:effectLst/>
              </a:rPr>
              <a:t>Nouvelles professionnalités </a:t>
            </a:r>
          </a:p>
          <a:p>
            <a:pPr algn="just"/>
            <a:r>
              <a:rPr lang="fr-FR" dirty="0">
                <a:effectLst/>
              </a:rPr>
              <a:t>Une division du travail éducatif. </a:t>
            </a:r>
          </a:p>
          <a:p>
            <a:pPr algn="just"/>
            <a:r>
              <a:rPr lang="fr-FR" dirty="0">
                <a:effectLst/>
              </a:rPr>
              <a:t>Des tensions entre professionnels différents, voire entre individu et collectif. </a:t>
            </a:r>
          </a:p>
          <a:p>
            <a:pPr algn="just"/>
            <a:r>
              <a:rPr lang="fr-FR" dirty="0">
                <a:effectLst/>
              </a:rPr>
              <a:t>Des tensions entre différentes logiques et valeurs professionnelles.</a:t>
            </a:r>
          </a:p>
          <a:p>
            <a:pPr algn="just"/>
            <a:endParaRPr lang="fr-FR" dirty="0">
              <a:effectLst/>
            </a:endParaRPr>
          </a:p>
          <a:p>
            <a:pPr marL="0" indent="0" algn="just">
              <a:buNone/>
            </a:pPr>
            <a:r>
              <a:rPr lang="fr-FR" b="1" dirty="0">
                <a:solidFill>
                  <a:srgbClr val="198675"/>
                </a:solidFill>
                <a:effectLst/>
              </a:rPr>
              <a:t>Reconfiguration des espaces interprofessionnels</a:t>
            </a:r>
          </a:p>
          <a:p>
            <a:pPr algn="just"/>
            <a:r>
              <a:rPr lang="fr-FR" dirty="0">
                <a:effectLst/>
              </a:rPr>
              <a:t>L’école primaire externalise un certain nombre de difficultés.</a:t>
            </a:r>
          </a:p>
          <a:p>
            <a:pPr algn="just"/>
            <a:r>
              <a:rPr lang="fr-FR" dirty="0">
                <a:effectLst/>
              </a:rPr>
              <a:t>Médicaliser les troubles « </a:t>
            </a:r>
            <a:r>
              <a:rPr lang="fr-FR" dirty="0" err="1">
                <a:effectLst/>
              </a:rPr>
              <a:t>dys</a:t>
            </a:r>
            <a:r>
              <a:rPr lang="fr-FR" dirty="0">
                <a:effectLst/>
              </a:rPr>
              <a:t> ». </a:t>
            </a:r>
          </a:p>
          <a:p>
            <a:pPr algn="just"/>
            <a:endParaRPr lang="fr-FR" dirty="0">
              <a:effectLst/>
            </a:endParaRPr>
          </a:p>
          <a:p>
            <a:pPr algn="just"/>
            <a:endParaRPr lang="fr-FR" dirty="0">
              <a:effectLst/>
            </a:endParaRPr>
          </a:p>
        </p:txBody>
      </p:sp>
      <p:sp>
        <p:nvSpPr>
          <p:cNvPr id="4" name="Rectangle 2">
            <a:extLst>
              <a:ext uri="{FF2B5EF4-FFF2-40B4-BE49-F238E27FC236}">
                <a16:creationId xmlns="" xmlns:a16="http://schemas.microsoft.com/office/drawing/2014/main" id="{1739EA5F-CFCB-CFA9-2609-F8928BEA6FBC}"/>
              </a:ext>
            </a:extLst>
          </p:cNvPr>
          <p:cNvSpPr>
            <a:spLocks noGrp="1" noChangeArrowheads="1"/>
          </p:cNvSpPr>
          <p:nvPr>
            <p:ph type="title"/>
          </p:nvPr>
        </p:nvSpPr>
        <p:spPr>
          <a:xfrm>
            <a:off x="1199457" y="332656"/>
            <a:ext cx="9001000" cy="1125538"/>
          </a:xfrm>
        </p:spPr>
        <p:txBody>
          <a:bodyPr/>
          <a:lstStyle/>
          <a:p>
            <a:pPr marL="914400" lvl="2" algn="just">
              <a:lnSpc>
                <a:spcPct val="90000"/>
              </a:lnSpc>
            </a:pPr>
            <a:r>
              <a:rPr lang="fr-FR" sz="2400" b="1" dirty="0">
                <a:solidFill>
                  <a:srgbClr val="198675"/>
                </a:solidFill>
              </a:rPr>
              <a:t>Débats à propos des alternatives possibles à l’école primaire </a:t>
            </a:r>
            <a:r>
              <a:rPr lang="fr-FR" sz="2400" dirty="0">
                <a:solidFill>
                  <a:schemeClr val="tx1"/>
                </a:solidFill>
              </a:rPr>
              <a:t>(</a:t>
            </a:r>
            <a:r>
              <a:rPr lang="fr-FR" sz="2400" b="1" dirty="0">
                <a:solidFill>
                  <a:schemeClr val="tx1"/>
                </a:solidFill>
              </a:rPr>
              <a:t>chapitre 3</a:t>
            </a:r>
            <a:r>
              <a:rPr lang="fr-FR" sz="2400" dirty="0">
                <a:solidFill>
                  <a:schemeClr val="tx1"/>
                </a:solidFill>
              </a:rPr>
              <a:t>)</a:t>
            </a:r>
          </a:p>
        </p:txBody>
      </p:sp>
    </p:spTree>
    <p:extLst>
      <p:ext uri="{BB962C8B-B14F-4D97-AF65-F5344CB8AC3E}">
        <p14:creationId xmlns:p14="http://schemas.microsoft.com/office/powerpoint/2010/main" val="21740323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7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76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576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57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D4A8EF03-1006-9966-BF66-9F5DAB2853ED}"/>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830923EC-F83A-B1C4-9F24-0AC27B5C0C44}"/>
              </a:ext>
            </a:extLst>
          </p:cNvPr>
          <p:cNvSpPr>
            <a:spLocks noGrp="1" noChangeArrowheads="1"/>
          </p:cNvSpPr>
          <p:nvPr>
            <p:ph idx="1"/>
          </p:nvPr>
        </p:nvSpPr>
        <p:spPr>
          <a:xfrm>
            <a:off x="2207569" y="1700808"/>
            <a:ext cx="7992889" cy="4824536"/>
          </a:xfrm>
        </p:spPr>
        <p:txBody>
          <a:bodyPr>
            <a:normAutofit fontScale="92500" lnSpcReduction="10000"/>
          </a:bodyPr>
          <a:lstStyle/>
          <a:p>
            <a:pPr marL="0" indent="0" algn="just">
              <a:buNone/>
            </a:pPr>
            <a:r>
              <a:rPr lang="fr-FR" sz="4200" b="1" i="1" dirty="0"/>
              <a:t>Les partenariats</a:t>
            </a:r>
          </a:p>
          <a:p>
            <a:pPr marL="0" indent="0" algn="just">
              <a:buNone/>
            </a:pPr>
            <a:endParaRPr lang="fr-FR" sz="4200" b="1" i="1" dirty="0"/>
          </a:p>
          <a:p>
            <a:pPr algn="just"/>
            <a:r>
              <a:rPr lang="fr-FR" dirty="0">
                <a:effectLst/>
              </a:rPr>
              <a:t>Importance des stratégies familiales dans les choix scolaires.</a:t>
            </a:r>
          </a:p>
          <a:p>
            <a:pPr algn="just"/>
            <a:r>
              <a:rPr lang="fr-FR" dirty="0">
                <a:effectLst/>
              </a:rPr>
              <a:t>Relation de méfiance, notamment avec les familles de milieux populaires.</a:t>
            </a:r>
          </a:p>
          <a:p>
            <a:pPr marL="0" indent="0" algn="just">
              <a:buNone/>
            </a:pPr>
            <a:endParaRPr lang="fr-FR" dirty="0">
              <a:effectLst/>
            </a:endParaRPr>
          </a:p>
          <a:p>
            <a:r>
              <a:rPr lang="fr-FR" dirty="0">
                <a:effectLst/>
              </a:rPr>
              <a:t>les partenariats tendent à se multiplier :</a:t>
            </a:r>
          </a:p>
          <a:p>
            <a:pPr lvl="1"/>
            <a:r>
              <a:rPr lang="fr-FR" dirty="0">
                <a:effectLst/>
              </a:rPr>
              <a:t>la question des frontières entre professionnels ;</a:t>
            </a:r>
          </a:p>
          <a:p>
            <a:pPr lvl="1"/>
            <a:r>
              <a:rPr lang="fr-FR" dirty="0">
                <a:effectLst/>
              </a:rPr>
              <a:t>la question des places respectives du public et du privé dans et/ou en dehors de l’école.</a:t>
            </a:r>
          </a:p>
          <a:p>
            <a:pPr algn="just"/>
            <a:endParaRPr lang="fr-FR" dirty="0">
              <a:effectLst/>
            </a:endParaRPr>
          </a:p>
          <a:p>
            <a:pPr algn="just"/>
            <a:endParaRPr lang="fr-FR" dirty="0">
              <a:effectLst/>
            </a:endParaRPr>
          </a:p>
          <a:p>
            <a:pPr algn="just"/>
            <a:endParaRPr lang="fr-FR" dirty="0">
              <a:effectLst/>
            </a:endParaRPr>
          </a:p>
          <a:p>
            <a:pPr algn="just"/>
            <a:endParaRPr lang="fr-FR" dirty="0">
              <a:effectLst/>
            </a:endParaRPr>
          </a:p>
        </p:txBody>
      </p:sp>
      <p:sp>
        <p:nvSpPr>
          <p:cNvPr id="4" name="Rectangle 2">
            <a:extLst>
              <a:ext uri="{FF2B5EF4-FFF2-40B4-BE49-F238E27FC236}">
                <a16:creationId xmlns="" xmlns:a16="http://schemas.microsoft.com/office/drawing/2014/main" id="{0A9A7B7C-A6C2-B3C3-6DAD-961F57E529B2}"/>
              </a:ext>
            </a:extLst>
          </p:cNvPr>
          <p:cNvSpPr>
            <a:spLocks noGrp="1" noChangeArrowheads="1"/>
          </p:cNvSpPr>
          <p:nvPr>
            <p:ph type="title"/>
          </p:nvPr>
        </p:nvSpPr>
        <p:spPr>
          <a:xfrm>
            <a:off x="1199457" y="332656"/>
            <a:ext cx="9001000" cy="1125538"/>
          </a:xfrm>
        </p:spPr>
        <p:txBody>
          <a:bodyPr/>
          <a:lstStyle/>
          <a:p>
            <a:pPr marL="914400" lvl="2" algn="just">
              <a:lnSpc>
                <a:spcPct val="90000"/>
              </a:lnSpc>
            </a:pPr>
            <a:r>
              <a:rPr lang="fr-FR" sz="2400" b="1" dirty="0">
                <a:solidFill>
                  <a:srgbClr val="198675"/>
                </a:solidFill>
              </a:rPr>
              <a:t>Débats à propos des alternatives possibles à l’école primaire </a:t>
            </a:r>
            <a:r>
              <a:rPr lang="fr-FR" sz="2400" dirty="0">
                <a:solidFill>
                  <a:schemeClr val="tx1"/>
                </a:solidFill>
              </a:rPr>
              <a:t>(</a:t>
            </a:r>
            <a:r>
              <a:rPr lang="fr-FR" sz="2400" b="1" dirty="0">
                <a:solidFill>
                  <a:schemeClr val="tx1"/>
                </a:solidFill>
              </a:rPr>
              <a:t>chapitre 3</a:t>
            </a:r>
            <a:r>
              <a:rPr lang="fr-FR" sz="2400" dirty="0">
                <a:solidFill>
                  <a:schemeClr val="tx1"/>
                </a:solidFill>
              </a:rPr>
              <a:t>)</a:t>
            </a:r>
          </a:p>
        </p:txBody>
      </p:sp>
    </p:spTree>
    <p:extLst>
      <p:ext uri="{BB962C8B-B14F-4D97-AF65-F5344CB8AC3E}">
        <p14:creationId xmlns:p14="http://schemas.microsoft.com/office/powerpoint/2010/main" val="42091418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76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7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P spid="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1DF9A398-7D10-4631-30B0-90F6000D0CBE}"/>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8AEB784A-9C63-987C-02B5-BA4632C9AEA6}"/>
              </a:ext>
            </a:extLst>
          </p:cNvPr>
          <p:cNvSpPr>
            <a:spLocks noGrp="1" noChangeArrowheads="1"/>
          </p:cNvSpPr>
          <p:nvPr>
            <p:ph idx="1"/>
          </p:nvPr>
        </p:nvSpPr>
        <p:spPr>
          <a:xfrm>
            <a:off x="1526857" y="1268760"/>
            <a:ext cx="8658754" cy="4968552"/>
          </a:xfrm>
        </p:spPr>
        <p:txBody>
          <a:bodyPr>
            <a:normAutofit fontScale="92500" lnSpcReduction="10000"/>
          </a:bodyPr>
          <a:lstStyle/>
          <a:p>
            <a:pPr marL="914400" lvl="2" indent="0" algn="just">
              <a:buNone/>
            </a:pPr>
            <a:endParaRPr lang="fr-FR" dirty="0">
              <a:solidFill>
                <a:srgbClr val="00B0F0"/>
              </a:solidFill>
              <a:ea typeface="MS Mincho" panose="02020609040205080304" pitchFamily="49" charset="-128"/>
            </a:endParaRPr>
          </a:p>
          <a:p>
            <a:pPr marL="914400" lvl="2" indent="0" algn="just">
              <a:buNone/>
            </a:pPr>
            <a:r>
              <a:rPr lang="fr-FR" b="1" dirty="0">
                <a:effectLst/>
              </a:rPr>
              <a:t>Des dispositifs…</a:t>
            </a:r>
          </a:p>
          <a:p>
            <a:pPr marL="914400" lvl="2" indent="0" algn="just">
              <a:buNone/>
            </a:pPr>
            <a:endParaRPr lang="fr-FR" b="1" dirty="0">
              <a:effectLst/>
            </a:endParaRPr>
          </a:p>
          <a:p>
            <a:pPr lvl="2" algn="just">
              <a:lnSpc>
                <a:spcPct val="90000"/>
              </a:lnSpc>
            </a:pPr>
            <a:r>
              <a:rPr lang="fr-FR" dirty="0">
                <a:effectLst/>
              </a:rPr>
              <a:t>la révolution informatique et numérique</a:t>
            </a:r>
          </a:p>
          <a:p>
            <a:pPr lvl="2" algn="just">
              <a:lnSpc>
                <a:spcPct val="90000"/>
              </a:lnSpc>
            </a:pPr>
            <a:r>
              <a:rPr lang="fr-FR" dirty="0">
                <a:effectLst/>
              </a:rPr>
              <a:t>les pédagogies différentes</a:t>
            </a:r>
          </a:p>
          <a:p>
            <a:pPr lvl="2" algn="just">
              <a:lnSpc>
                <a:spcPct val="90000"/>
              </a:lnSpc>
            </a:pPr>
            <a:r>
              <a:rPr lang="fr-FR" dirty="0">
                <a:effectLst/>
              </a:rPr>
              <a:t>les classes à plusieurs cours, ou classes multiniveaux </a:t>
            </a:r>
          </a:p>
          <a:p>
            <a:pPr lvl="2" algn="just">
              <a:lnSpc>
                <a:spcPct val="90000"/>
              </a:lnSpc>
            </a:pPr>
            <a:r>
              <a:rPr lang="fr-FR" dirty="0">
                <a:effectLst/>
              </a:rPr>
              <a:t>la classe flexible</a:t>
            </a:r>
          </a:p>
          <a:p>
            <a:pPr lvl="2" algn="just">
              <a:lnSpc>
                <a:spcPct val="90000"/>
              </a:lnSpc>
            </a:pPr>
            <a:r>
              <a:rPr lang="fr-FR" dirty="0">
                <a:effectLst/>
              </a:rPr>
              <a:t>la classe, l’école dehors ou en pleine nature</a:t>
            </a:r>
          </a:p>
          <a:p>
            <a:pPr lvl="2" algn="just">
              <a:lnSpc>
                <a:spcPct val="90000"/>
              </a:lnSpc>
            </a:pPr>
            <a:r>
              <a:rPr lang="fr-FR" dirty="0">
                <a:effectLst/>
              </a:rPr>
              <a:t>l’enseignement simultané</a:t>
            </a:r>
          </a:p>
          <a:p>
            <a:pPr lvl="2" algn="just">
              <a:lnSpc>
                <a:spcPct val="90000"/>
              </a:lnSpc>
            </a:pPr>
            <a:r>
              <a:rPr lang="fr-FR" dirty="0">
                <a:effectLst/>
              </a:rPr>
              <a:t>le </a:t>
            </a:r>
            <a:r>
              <a:rPr lang="fr-FR" dirty="0" err="1">
                <a:effectLst/>
              </a:rPr>
              <a:t>co</a:t>
            </a:r>
            <a:r>
              <a:rPr lang="fr-FR" dirty="0">
                <a:effectLst/>
              </a:rPr>
              <a:t>-enseignement (</a:t>
            </a:r>
            <a:r>
              <a:rPr lang="fr-FR" dirty="0" err="1">
                <a:effectLst/>
              </a:rPr>
              <a:t>didactico</a:t>
            </a:r>
            <a:r>
              <a:rPr lang="fr-FR" dirty="0">
                <a:effectLst/>
              </a:rPr>
              <a:t>-pédagogique)</a:t>
            </a:r>
          </a:p>
          <a:p>
            <a:pPr lvl="2" algn="just">
              <a:lnSpc>
                <a:spcPct val="90000"/>
              </a:lnSpc>
            </a:pPr>
            <a:r>
              <a:rPr lang="fr-FR" dirty="0">
                <a:effectLst/>
              </a:rPr>
              <a:t>l’espace scolaire</a:t>
            </a:r>
          </a:p>
          <a:p>
            <a:pPr lvl="2" algn="just">
              <a:lnSpc>
                <a:spcPct val="90000"/>
              </a:lnSpc>
            </a:pPr>
            <a:r>
              <a:rPr lang="fr-FR" dirty="0">
                <a:effectLst/>
              </a:rPr>
              <a:t>l’organisation du temps scolaire</a:t>
            </a:r>
          </a:p>
          <a:p>
            <a:pPr lvl="2" algn="just">
              <a:lnSpc>
                <a:spcPct val="90000"/>
              </a:lnSpc>
            </a:pPr>
            <a:r>
              <a:rPr lang="fr-FR" dirty="0">
                <a:effectLst/>
              </a:rPr>
              <a:t>les écoles hors contrat</a:t>
            </a:r>
          </a:p>
          <a:p>
            <a:pPr lvl="2" algn="just">
              <a:lnSpc>
                <a:spcPct val="90000"/>
              </a:lnSpc>
            </a:pPr>
            <a:r>
              <a:rPr lang="fr-FR" dirty="0">
                <a:effectLst/>
              </a:rPr>
              <a:t>l’instruction en famille</a:t>
            </a:r>
          </a:p>
          <a:p>
            <a:pPr lvl="2" algn="just">
              <a:lnSpc>
                <a:spcPct val="90000"/>
              </a:lnSpc>
            </a:pPr>
            <a:r>
              <a:rPr lang="fr-FR" dirty="0">
                <a:effectLst/>
              </a:rPr>
              <a:t>la philosophie</a:t>
            </a:r>
          </a:p>
          <a:p>
            <a:pPr lvl="2" algn="just">
              <a:lnSpc>
                <a:spcPct val="90000"/>
              </a:lnSpc>
            </a:pPr>
            <a:r>
              <a:rPr lang="fr-FR" dirty="0">
                <a:effectLst/>
              </a:rPr>
              <a:t>l’art</a:t>
            </a:r>
          </a:p>
          <a:p>
            <a:pPr lvl="2" algn="just">
              <a:lnSpc>
                <a:spcPct val="90000"/>
              </a:lnSpc>
            </a:pPr>
            <a:endParaRPr lang="fr-FR" dirty="0">
              <a:effectLst/>
            </a:endParaRPr>
          </a:p>
        </p:txBody>
      </p:sp>
      <p:sp>
        <p:nvSpPr>
          <p:cNvPr id="4" name="Rectangle 2">
            <a:extLst>
              <a:ext uri="{FF2B5EF4-FFF2-40B4-BE49-F238E27FC236}">
                <a16:creationId xmlns="" xmlns:a16="http://schemas.microsoft.com/office/drawing/2014/main" id="{FCD1ADDA-C9E0-B2E2-925F-B57013521A6A}"/>
              </a:ext>
            </a:extLst>
          </p:cNvPr>
          <p:cNvSpPr txBox="1">
            <a:spLocks noChangeArrowheads="1"/>
          </p:cNvSpPr>
          <p:nvPr/>
        </p:nvSpPr>
        <p:spPr bwMode="auto">
          <a:xfrm>
            <a:off x="1880790" y="28173"/>
            <a:ext cx="8430420" cy="1125538"/>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mj-lt"/>
                <a:ea typeface="+mj-ea"/>
                <a:cs typeface="ＭＳ Ｐゴシック" charset="0"/>
              </a:defRPr>
            </a:lvl1pPr>
            <a:lvl2pPr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defRPr>
            </a:lvl9pPr>
          </a:lstStyle>
          <a:p>
            <a:r>
              <a:rPr lang="fr-FR" altLang="fr-FR" sz="2800" b="1" kern="0" dirty="0">
                <a:solidFill>
                  <a:srgbClr val="198675"/>
                </a:solidFill>
                <a:effectLst>
                  <a:outerShdw blurRad="38100" dist="38100" dir="2700000" algn="tl">
                    <a:srgbClr val="C0C0C0"/>
                  </a:outerShdw>
                </a:effectLst>
              </a:rPr>
              <a:t>Conclusion</a:t>
            </a:r>
            <a:endParaRPr lang="fr-FR" altLang="fr-FR" sz="3600" b="1" i="1" kern="0" dirty="0">
              <a:solidFill>
                <a:srgbClr val="198675"/>
              </a:solidFill>
              <a:effectLst>
                <a:outerShdw blurRad="38100" dist="38100" dir="2700000" algn="tl">
                  <a:srgbClr val="C0C0C0"/>
                </a:outerShdw>
              </a:effectLst>
            </a:endParaRPr>
          </a:p>
        </p:txBody>
      </p:sp>
    </p:spTree>
    <p:extLst>
      <p:ext uri="{BB962C8B-B14F-4D97-AF65-F5344CB8AC3E}">
        <p14:creationId xmlns:p14="http://schemas.microsoft.com/office/powerpoint/2010/main" val="23255734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457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457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4576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4576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4576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4576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4576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4576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4576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4576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4576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4576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4576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allAtOnce" bldLvl="3" autoUpdateAnimBg="0"/>
      <p:bldP spid="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4802CF36-CD3A-9C33-CC9A-1503FFEB828B}"/>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484F8508-6300-1E10-A8FD-ACB685CC5199}"/>
              </a:ext>
            </a:extLst>
          </p:cNvPr>
          <p:cNvSpPr>
            <a:spLocks noGrp="1" noChangeArrowheads="1"/>
          </p:cNvSpPr>
          <p:nvPr>
            <p:ph idx="1"/>
          </p:nvPr>
        </p:nvSpPr>
        <p:spPr>
          <a:xfrm>
            <a:off x="2015682" y="1628800"/>
            <a:ext cx="8295528" cy="4032448"/>
          </a:xfrm>
        </p:spPr>
        <p:txBody>
          <a:bodyPr>
            <a:normAutofit fontScale="70000" lnSpcReduction="20000"/>
          </a:bodyPr>
          <a:lstStyle/>
          <a:p>
            <a:pPr marL="0" indent="0">
              <a:buNone/>
            </a:pPr>
            <a:r>
              <a:rPr lang="fr-FR" b="1" dirty="0">
                <a:effectLst/>
              </a:rPr>
              <a:t>… qui questionnent la forme scolaire, par :</a:t>
            </a:r>
          </a:p>
          <a:p>
            <a:pPr marL="0" indent="0">
              <a:buNone/>
            </a:pPr>
            <a:endParaRPr lang="fr-FR" sz="4400" dirty="0"/>
          </a:p>
          <a:p>
            <a:r>
              <a:rPr lang="fr-FR" dirty="0">
                <a:effectLst/>
              </a:rPr>
              <a:t>l’attention appuyée portée aux enfants, par-delà les élèves,</a:t>
            </a:r>
            <a:endParaRPr lang="fr-FR" sz="4400" dirty="0"/>
          </a:p>
          <a:p>
            <a:r>
              <a:rPr lang="fr-FR" dirty="0">
                <a:effectLst/>
              </a:rPr>
              <a:t>leur capacité à prendre en compte la diversité des besoins des élèves,</a:t>
            </a:r>
            <a:endParaRPr lang="fr-FR" sz="4400" dirty="0"/>
          </a:p>
          <a:p>
            <a:r>
              <a:rPr lang="fr-FR" dirty="0">
                <a:effectLst/>
              </a:rPr>
              <a:t>le rapport à l’espace (dont l’architecture) et au temps scolaire,</a:t>
            </a:r>
            <a:endParaRPr lang="fr-FR" sz="4400" dirty="0"/>
          </a:p>
          <a:p>
            <a:r>
              <a:rPr lang="fr-FR" dirty="0">
                <a:effectLst/>
              </a:rPr>
              <a:t>les rapports aux savoirs,</a:t>
            </a:r>
            <a:endParaRPr lang="fr-FR" sz="4400" dirty="0"/>
          </a:p>
          <a:p>
            <a:r>
              <a:rPr lang="fr-FR" dirty="0">
                <a:effectLst/>
              </a:rPr>
              <a:t>les situations de socialisation,</a:t>
            </a:r>
            <a:endParaRPr lang="fr-FR" sz="4400" dirty="0"/>
          </a:p>
          <a:p>
            <a:r>
              <a:rPr lang="fr-FR" dirty="0">
                <a:effectLst/>
              </a:rPr>
              <a:t>le rapport aux règles scolaires et à la prise de risque, à la nature, à l’écocitoyenneté,</a:t>
            </a:r>
            <a:endParaRPr lang="fr-FR" sz="4400" dirty="0"/>
          </a:p>
          <a:p>
            <a:r>
              <a:rPr lang="fr-FR" dirty="0">
                <a:effectLst/>
              </a:rPr>
              <a:t>l’école et son environnement en tant que lieux d’apprentissage et de vie pour tous.</a:t>
            </a:r>
          </a:p>
          <a:p>
            <a:pPr marL="0" indent="0">
              <a:buNone/>
            </a:pPr>
            <a:endParaRPr lang="fr-FR" dirty="0">
              <a:effectLst/>
            </a:endParaRPr>
          </a:p>
        </p:txBody>
      </p:sp>
      <p:sp>
        <p:nvSpPr>
          <p:cNvPr id="4" name="Rectangle 2">
            <a:extLst>
              <a:ext uri="{FF2B5EF4-FFF2-40B4-BE49-F238E27FC236}">
                <a16:creationId xmlns="" xmlns:a16="http://schemas.microsoft.com/office/drawing/2014/main" id="{51BAD369-6E1D-B9DF-B3D6-22594C2A560C}"/>
              </a:ext>
            </a:extLst>
          </p:cNvPr>
          <p:cNvSpPr txBox="1">
            <a:spLocks noChangeArrowheads="1"/>
          </p:cNvSpPr>
          <p:nvPr/>
        </p:nvSpPr>
        <p:spPr bwMode="auto">
          <a:xfrm>
            <a:off x="1880790" y="28173"/>
            <a:ext cx="8430420" cy="1125538"/>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mj-lt"/>
                <a:ea typeface="+mj-ea"/>
                <a:cs typeface="ＭＳ Ｐゴシック" charset="0"/>
              </a:defRPr>
            </a:lvl1pPr>
            <a:lvl2pPr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DDDDDD"/>
                  </a:outerShdw>
                </a:effectLst>
                <a:latin typeface="Tahoma" charset="0"/>
                <a:ea typeface="ＭＳ Ｐゴシック" charset="0"/>
              </a:defRPr>
            </a:lvl9pPr>
          </a:lstStyle>
          <a:p>
            <a:r>
              <a:rPr lang="fr-FR" altLang="fr-FR" sz="2800" b="1" kern="0" dirty="0">
                <a:solidFill>
                  <a:srgbClr val="198675"/>
                </a:solidFill>
                <a:effectLst>
                  <a:outerShdw blurRad="38100" dist="38100" dir="2700000" algn="tl">
                    <a:srgbClr val="C0C0C0"/>
                  </a:outerShdw>
                </a:effectLst>
              </a:rPr>
              <a:t>Conclusion</a:t>
            </a:r>
            <a:endParaRPr lang="fr-FR" altLang="fr-FR" sz="3600" b="1" i="1" kern="0" dirty="0">
              <a:solidFill>
                <a:srgbClr val="198675"/>
              </a:solidFill>
              <a:effectLst>
                <a:outerShdw blurRad="38100" dist="38100" dir="2700000" algn="tl">
                  <a:srgbClr val="C0C0C0"/>
                </a:outerShdw>
              </a:effectLst>
            </a:endParaRPr>
          </a:p>
        </p:txBody>
      </p:sp>
    </p:spTree>
    <p:extLst>
      <p:ext uri="{BB962C8B-B14F-4D97-AF65-F5344CB8AC3E}">
        <p14:creationId xmlns:p14="http://schemas.microsoft.com/office/powerpoint/2010/main" val="41702022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457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457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457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4576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4576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4576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457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allAtOnce" bldLvl="3" autoUpdateAnimBg="0"/>
      <p:bldP spid="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5C09C223-F730-6E84-F0A8-1A44719999A1}"/>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61D43EE2-8535-D6C4-AB85-72A7B4476B54}"/>
              </a:ext>
            </a:extLst>
          </p:cNvPr>
          <p:cNvSpPr>
            <a:spLocks noGrp="1" noChangeArrowheads="1"/>
          </p:cNvSpPr>
          <p:nvPr>
            <p:ph idx="1"/>
          </p:nvPr>
        </p:nvSpPr>
        <p:spPr>
          <a:xfrm>
            <a:off x="1991544" y="2420888"/>
            <a:ext cx="3576262" cy="2016224"/>
          </a:xfrm>
        </p:spPr>
        <p:txBody>
          <a:bodyPr>
            <a:normAutofit/>
          </a:bodyPr>
          <a:lstStyle/>
          <a:p>
            <a:pPr marL="0" indent="0" algn="ctr">
              <a:buNone/>
            </a:pPr>
            <a:r>
              <a:rPr lang="fr-FR" i="1" dirty="0">
                <a:solidFill>
                  <a:srgbClr val="198675"/>
                </a:solidFill>
                <a:effectLst/>
              </a:rPr>
              <a:t>« Un laboratoire pour repenser </a:t>
            </a:r>
          </a:p>
          <a:p>
            <a:pPr marL="0" indent="0" algn="ctr">
              <a:buNone/>
            </a:pPr>
            <a:r>
              <a:rPr lang="fr-FR" i="1" dirty="0">
                <a:solidFill>
                  <a:srgbClr val="198675"/>
                </a:solidFill>
                <a:effectLst/>
              </a:rPr>
              <a:t>l’école du XXIe siècle » (p. 333).</a:t>
            </a:r>
            <a:endParaRPr lang="fr-FR" sz="4400" i="1" dirty="0">
              <a:solidFill>
                <a:srgbClr val="198675"/>
              </a:solidFill>
            </a:endParaRPr>
          </a:p>
          <a:p>
            <a:pPr marL="0" indent="0">
              <a:buNone/>
            </a:pPr>
            <a:endParaRPr lang="fr-FR" dirty="0">
              <a:effectLst/>
            </a:endParaRPr>
          </a:p>
        </p:txBody>
      </p:sp>
      <p:pic>
        <p:nvPicPr>
          <p:cNvPr id="3" name="Espace réservé du contenu 4">
            <a:extLst>
              <a:ext uri="{FF2B5EF4-FFF2-40B4-BE49-F238E27FC236}">
                <a16:creationId xmlns="" xmlns:a16="http://schemas.microsoft.com/office/drawing/2014/main" id="{12D94EAE-5B60-8234-7D2E-B67DB9E62D1E}"/>
              </a:ext>
            </a:extLst>
          </p:cNvPr>
          <p:cNvPicPr>
            <a:picLocks noChangeAspect="1"/>
          </p:cNvPicPr>
          <p:nvPr/>
        </p:nvPicPr>
        <p:blipFill>
          <a:blip r:embed="rId3"/>
          <a:stretch>
            <a:fillRect/>
          </a:stretch>
        </p:blipFill>
        <p:spPr bwMode="auto">
          <a:xfrm>
            <a:off x="5951984" y="296652"/>
            <a:ext cx="4428944" cy="6264696"/>
          </a:xfrm>
          <a:prstGeom prst="rect">
            <a:avLst/>
          </a:prstGeom>
          <a:noFill/>
          <a:ln>
            <a:noFill/>
          </a:ln>
          <a:effectLst/>
        </p:spPr>
      </p:pic>
    </p:spTree>
    <p:extLst>
      <p:ext uri="{BB962C8B-B14F-4D97-AF65-F5344CB8AC3E}">
        <p14:creationId xmlns:p14="http://schemas.microsoft.com/office/powerpoint/2010/main" val="577437874"/>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A34DCC45-E127-1BA0-8A15-8A6FC606131D}"/>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89AC9681-0830-F96B-565A-6B40F4472772}"/>
              </a:ext>
            </a:extLst>
          </p:cNvPr>
          <p:cNvSpPr>
            <a:spLocks noGrp="1" noChangeArrowheads="1"/>
          </p:cNvSpPr>
          <p:nvPr>
            <p:ph idx="1"/>
          </p:nvPr>
        </p:nvSpPr>
        <p:spPr>
          <a:xfrm>
            <a:off x="1524000" y="1268760"/>
            <a:ext cx="8658754" cy="4968552"/>
          </a:xfrm>
        </p:spPr>
        <p:txBody>
          <a:bodyPr>
            <a:normAutofit lnSpcReduction="10000"/>
          </a:bodyPr>
          <a:lstStyle/>
          <a:p>
            <a:pPr lvl="2" algn="just">
              <a:lnSpc>
                <a:spcPct val="90000"/>
              </a:lnSpc>
            </a:pPr>
            <a:r>
              <a:rPr lang="fr-FR" dirty="0">
                <a:solidFill>
                  <a:srgbClr val="198675"/>
                </a:solidFill>
                <a:effectLst/>
              </a:rPr>
              <a:t>Le concept de forme scolaire permettrait de saisir le caractère systémique des mutations en cours, au cœur de l’école primaire ou dans ses marges. </a:t>
            </a:r>
          </a:p>
          <a:p>
            <a:pPr lvl="2" algn="just">
              <a:lnSpc>
                <a:spcPct val="90000"/>
              </a:lnSpc>
            </a:pPr>
            <a:endParaRPr lang="fr-FR" dirty="0">
              <a:solidFill>
                <a:srgbClr val="198675"/>
              </a:solidFill>
              <a:effectLst/>
            </a:endParaRPr>
          </a:p>
          <a:p>
            <a:pPr marL="914400" lvl="2" indent="0" algn="just">
              <a:buNone/>
            </a:pPr>
            <a:endParaRPr lang="fr-FR" dirty="0">
              <a:solidFill>
                <a:srgbClr val="198675"/>
              </a:solidFill>
              <a:effectLst/>
            </a:endParaRPr>
          </a:p>
          <a:p>
            <a:pPr lvl="2" algn="just">
              <a:lnSpc>
                <a:spcPct val="90000"/>
              </a:lnSpc>
            </a:pPr>
            <a:r>
              <a:rPr lang="fr-FR" dirty="0">
                <a:solidFill>
                  <a:srgbClr val="198675"/>
                </a:solidFill>
                <a:effectLst/>
              </a:rPr>
              <a:t>Il renvoie à un questionnement axiologique (quelles finalités de l’école ?) relatif à une école émancipatrice, de nature, par exemple, à mieux prendre en compte l’hétérogénéité des élèves. </a:t>
            </a:r>
          </a:p>
          <a:p>
            <a:pPr lvl="2" algn="just">
              <a:lnSpc>
                <a:spcPct val="90000"/>
              </a:lnSpc>
            </a:pPr>
            <a:endParaRPr lang="fr-FR" dirty="0">
              <a:effectLst/>
            </a:endParaRPr>
          </a:p>
          <a:p>
            <a:pPr marL="914400" lvl="2" indent="0" algn="just">
              <a:buNone/>
            </a:pPr>
            <a:endParaRPr lang="fr-FR" dirty="0">
              <a:effectLst/>
            </a:endParaRPr>
          </a:p>
          <a:p>
            <a:pPr lvl="2" algn="just">
              <a:lnSpc>
                <a:spcPct val="90000"/>
              </a:lnSpc>
            </a:pPr>
            <a:r>
              <a:rPr lang="fr-FR" b="1" dirty="0">
                <a:solidFill>
                  <a:srgbClr val="198675"/>
                </a:solidFill>
                <a:effectLst/>
              </a:rPr>
              <a:t>Définition : </a:t>
            </a:r>
            <a:r>
              <a:rPr lang="fr-FR" i="1" dirty="0">
                <a:effectLst/>
              </a:rPr>
              <a:t>« La forme scolaire, qui est une forme de transmission de savoirs et de savoir faire, privilégie l'écrit, entraîne la séparation de "l'écolier" par rapport à la vie adulte, ainsi que du savoir par rapport au faire. En outre, elle exige la soumission à des règles, à une discipline spécifique qui se substitue à l'ancienne relation personnelle teintée d'affectivité, ce qui crée donc – historiquement – une relation sociale nouvelle » </a:t>
            </a:r>
            <a:r>
              <a:rPr lang="fr-FR" dirty="0">
                <a:effectLst/>
              </a:rPr>
              <a:t>(Vincent, </a:t>
            </a:r>
            <a:r>
              <a:rPr lang="fr-FR" dirty="0" err="1">
                <a:effectLst/>
              </a:rPr>
              <a:t>Courtebras</a:t>
            </a:r>
            <a:r>
              <a:rPr lang="fr-FR" dirty="0">
                <a:effectLst/>
              </a:rPr>
              <a:t>, Reuter, 2012, p. 5).</a:t>
            </a:r>
          </a:p>
          <a:p>
            <a:pPr lvl="2" algn="just">
              <a:lnSpc>
                <a:spcPct val="90000"/>
              </a:lnSpc>
            </a:pPr>
            <a:endParaRPr lang="fr-FR" dirty="0">
              <a:effectLst/>
            </a:endParaRPr>
          </a:p>
        </p:txBody>
      </p:sp>
      <p:sp>
        <p:nvSpPr>
          <p:cNvPr id="4" name="Rectangle 2">
            <a:extLst>
              <a:ext uri="{FF2B5EF4-FFF2-40B4-BE49-F238E27FC236}">
                <a16:creationId xmlns="" xmlns:a16="http://schemas.microsoft.com/office/drawing/2014/main" id="{F1E23239-6084-9F9A-EE0E-2E9BA55D4147}"/>
              </a:ext>
            </a:extLst>
          </p:cNvPr>
          <p:cNvSpPr>
            <a:spLocks noGrp="1" noChangeArrowheads="1"/>
          </p:cNvSpPr>
          <p:nvPr>
            <p:ph type="title"/>
          </p:nvPr>
        </p:nvSpPr>
        <p:spPr>
          <a:xfrm>
            <a:off x="1541702" y="25121"/>
            <a:ext cx="9126298" cy="1125538"/>
          </a:xfrm>
        </p:spPr>
        <p:txBody>
          <a:bodyPr/>
          <a:lstStyle/>
          <a:p>
            <a:r>
              <a:rPr lang="fr-FR" altLang="fr-FR" sz="2800" b="1" dirty="0">
                <a:solidFill>
                  <a:srgbClr val="198675"/>
                </a:solidFill>
                <a:effectLst>
                  <a:outerShdw blurRad="38100" dist="38100" dir="2700000" algn="tl">
                    <a:srgbClr val="C0C0C0"/>
                  </a:outerShdw>
                </a:effectLst>
              </a:rPr>
              <a:t>1. Forme scolaire</a:t>
            </a:r>
            <a:endParaRPr lang="fr-FR" altLang="fr-FR" sz="3600" b="1" i="1" dirty="0">
              <a:solidFill>
                <a:srgbClr val="198675"/>
              </a:solidFill>
              <a:effectLst>
                <a:outerShdw blurRad="38100" dist="38100" dir="2700000" algn="tl">
                  <a:srgbClr val="C0C0C0"/>
                </a:outerShdw>
              </a:effectLst>
            </a:endParaRPr>
          </a:p>
        </p:txBody>
      </p:sp>
    </p:spTree>
    <p:extLst>
      <p:ext uri="{BB962C8B-B14F-4D97-AF65-F5344CB8AC3E}">
        <p14:creationId xmlns:p14="http://schemas.microsoft.com/office/powerpoint/2010/main" val="6301434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17F66F2D-F491-26B2-25A1-0972CEE66656}"/>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87D9A309-5918-115B-FB51-62295441B33D}"/>
              </a:ext>
            </a:extLst>
          </p:cNvPr>
          <p:cNvSpPr>
            <a:spLocks noGrp="1" noChangeArrowheads="1"/>
          </p:cNvSpPr>
          <p:nvPr>
            <p:ph idx="1"/>
          </p:nvPr>
        </p:nvSpPr>
        <p:spPr>
          <a:xfrm>
            <a:off x="1524000" y="692696"/>
            <a:ext cx="8658754" cy="4968552"/>
          </a:xfrm>
        </p:spPr>
        <p:txBody>
          <a:bodyPr>
            <a:normAutofit/>
          </a:bodyPr>
          <a:lstStyle/>
          <a:p>
            <a:pPr marL="914400" lvl="2" indent="0" algn="just">
              <a:buNone/>
            </a:pPr>
            <a:r>
              <a:rPr lang="fr-FR" dirty="0">
                <a:solidFill>
                  <a:srgbClr val="198675"/>
                </a:solidFill>
                <a:effectLst/>
              </a:rPr>
              <a:t>Sylvie Jouan</a:t>
            </a:r>
            <a:r>
              <a:rPr lang="fr-FR" dirty="0">
                <a:effectLst/>
              </a:rPr>
              <a:t> (</a:t>
            </a:r>
            <a:r>
              <a:rPr lang="fr-FR" b="1" dirty="0">
                <a:effectLst/>
              </a:rPr>
              <a:t>chapitre 1</a:t>
            </a:r>
            <a:r>
              <a:rPr lang="fr-FR" dirty="0">
                <a:effectLst/>
              </a:rPr>
              <a:t>)</a:t>
            </a:r>
          </a:p>
          <a:p>
            <a:pPr marL="914400" lvl="2" indent="0" algn="just">
              <a:buNone/>
            </a:pPr>
            <a:endParaRPr lang="fr-FR" dirty="0">
              <a:effectLst/>
            </a:endParaRPr>
          </a:p>
          <a:p>
            <a:pPr lvl="2" algn="just">
              <a:lnSpc>
                <a:spcPct val="90000"/>
              </a:lnSpc>
            </a:pPr>
            <a:r>
              <a:rPr lang="fr-FR" dirty="0">
                <a:effectLst/>
              </a:rPr>
              <a:t>« Les diverses </a:t>
            </a:r>
            <a:r>
              <a:rPr lang="fr-FR" b="1" dirty="0">
                <a:effectLst/>
              </a:rPr>
              <a:t>innovations pédagogiques </a:t>
            </a:r>
            <a:r>
              <a:rPr lang="fr-FR" dirty="0">
                <a:effectLst/>
              </a:rPr>
              <a:t>se heurtent elles-mêmes à [sa] persistance », ce qui pourrait expliquer certains « frein[s] au changement » constatés (p. 244). </a:t>
            </a:r>
          </a:p>
          <a:p>
            <a:pPr lvl="2" algn="just">
              <a:lnSpc>
                <a:spcPct val="90000"/>
              </a:lnSpc>
            </a:pPr>
            <a:endParaRPr lang="fr-FR" dirty="0">
              <a:effectLst/>
            </a:endParaRPr>
          </a:p>
          <a:p>
            <a:pPr marL="914400" lvl="2" indent="0" algn="just">
              <a:buNone/>
            </a:pPr>
            <a:endParaRPr lang="fr-FR" dirty="0">
              <a:effectLst/>
            </a:endParaRPr>
          </a:p>
          <a:p>
            <a:pPr lvl="2" algn="just">
              <a:lnSpc>
                <a:spcPct val="90000"/>
              </a:lnSpc>
            </a:pPr>
            <a:r>
              <a:rPr lang="fr-FR" dirty="0">
                <a:effectLst/>
              </a:rPr>
              <a:t>« Il y a dans l’approche développée par Guy Vincent un aspect résolument </a:t>
            </a:r>
            <a:r>
              <a:rPr lang="fr-FR" b="1" dirty="0">
                <a:effectLst/>
              </a:rPr>
              <a:t>émancipateur </a:t>
            </a:r>
            <a:r>
              <a:rPr lang="fr-FR" dirty="0">
                <a:effectLst/>
              </a:rPr>
              <a:t>pour les acteurs de l’école » (p. 251).</a:t>
            </a:r>
          </a:p>
          <a:p>
            <a:pPr lvl="2" algn="just">
              <a:lnSpc>
                <a:spcPct val="90000"/>
              </a:lnSpc>
            </a:pPr>
            <a:endParaRPr lang="fr-FR" dirty="0">
              <a:effectLst/>
            </a:endParaRPr>
          </a:p>
          <a:p>
            <a:pPr lvl="2" algn="just">
              <a:lnSpc>
                <a:spcPct val="90000"/>
              </a:lnSpc>
            </a:pPr>
            <a:endParaRPr lang="fr-FR" dirty="0">
              <a:effectLst/>
            </a:endParaRPr>
          </a:p>
          <a:p>
            <a:pPr lvl="2" algn="just">
              <a:lnSpc>
                <a:spcPct val="90000"/>
              </a:lnSpc>
            </a:pPr>
            <a:endParaRPr lang="fr-FR" dirty="0">
              <a:effectLst/>
            </a:endParaRPr>
          </a:p>
        </p:txBody>
      </p:sp>
    </p:spTree>
    <p:extLst>
      <p:ext uri="{BB962C8B-B14F-4D97-AF65-F5344CB8AC3E}">
        <p14:creationId xmlns:p14="http://schemas.microsoft.com/office/powerpoint/2010/main" val="41790091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0459E047-649C-C62E-DAD4-C2CBEEB9F64B}"/>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56392F64-D4E1-0D97-6007-D7AE5683452D}"/>
              </a:ext>
            </a:extLst>
          </p:cNvPr>
          <p:cNvSpPr>
            <a:spLocks noGrp="1" noChangeArrowheads="1"/>
          </p:cNvSpPr>
          <p:nvPr>
            <p:ph idx="1"/>
          </p:nvPr>
        </p:nvSpPr>
        <p:spPr>
          <a:xfrm>
            <a:off x="1524000" y="692696"/>
            <a:ext cx="8658754" cy="4968552"/>
          </a:xfrm>
        </p:spPr>
        <p:txBody>
          <a:bodyPr>
            <a:normAutofit fontScale="62500" lnSpcReduction="20000"/>
          </a:bodyPr>
          <a:lstStyle/>
          <a:p>
            <a:pPr marL="914400" lvl="2" indent="0" algn="just">
              <a:buNone/>
            </a:pPr>
            <a:r>
              <a:rPr lang="fr-FR" sz="3800" dirty="0">
                <a:solidFill>
                  <a:srgbClr val="198675"/>
                </a:solidFill>
              </a:rPr>
              <a:t>Lucie Mottier Lopez </a:t>
            </a:r>
            <a:r>
              <a:rPr lang="fr-FR" sz="3800" dirty="0"/>
              <a:t>(</a:t>
            </a:r>
            <a:r>
              <a:rPr lang="fr-FR" sz="3800" b="1" dirty="0"/>
              <a:t>chapitre 2</a:t>
            </a:r>
            <a:r>
              <a:rPr lang="fr-FR" sz="3800" dirty="0"/>
              <a:t>)</a:t>
            </a:r>
          </a:p>
          <a:p>
            <a:pPr marL="914400" lvl="2" indent="0" algn="just">
              <a:buNone/>
            </a:pPr>
            <a:endParaRPr lang="fr-FR" sz="3800" dirty="0"/>
          </a:p>
          <a:p>
            <a:pPr marL="914400" lvl="2" indent="0" algn="just">
              <a:buNone/>
            </a:pPr>
            <a:r>
              <a:rPr lang="fr-FR" sz="3800" b="1" dirty="0"/>
              <a:t>L’évaluation des élèves </a:t>
            </a:r>
            <a:r>
              <a:rPr lang="fr-FR" sz="3800" dirty="0"/>
              <a:t>en classe, </a:t>
            </a:r>
            <a:r>
              <a:rPr lang="fr-FR" sz="3800" b="1" dirty="0">
                <a:solidFill>
                  <a:srgbClr val="198675"/>
                </a:solidFill>
              </a:rPr>
              <a:t>une illustration des paradoxes de la forme scolaire.</a:t>
            </a:r>
          </a:p>
          <a:p>
            <a:pPr lvl="2" algn="just">
              <a:lnSpc>
                <a:spcPct val="90000"/>
              </a:lnSpc>
            </a:pPr>
            <a:endParaRPr lang="fr-FR" sz="3800" dirty="0"/>
          </a:p>
          <a:p>
            <a:pPr lvl="2" algn="just">
              <a:lnSpc>
                <a:spcPct val="90000"/>
              </a:lnSpc>
            </a:pPr>
            <a:r>
              <a:rPr lang="fr-FR" sz="3800" dirty="0"/>
              <a:t>Le soutien aux apprentissages : apprécier les acquis des élèves dans les différentes disciplines enseignées […] [pour] piloter les enseignements […], prendre de l’information pour ajuster un dispositif aux caractéristiques des élèves, […] les inviter à s’autoévaluer pour se situer et pour progresser, etc. </a:t>
            </a:r>
            <a:r>
              <a:rPr lang="fr-FR" sz="3800" b="1" dirty="0"/>
              <a:t>(sa fonction formative)</a:t>
            </a:r>
            <a:r>
              <a:rPr lang="fr-FR" sz="3800" dirty="0"/>
              <a:t> ;</a:t>
            </a:r>
          </a:p>
          <a:p>
            <a:pPr lvl="2" algn="just">
              <a:lnSpc>
                <a:spcPct val="90000"/>
              </a:lnSpc>
            </a:pPr>
            <a:endParaRPr lang="fr-FR" sz="3800" dirty="0"/>
          </a:p>
          <a:p>
            <a:pPr lvl="2" algn="just">
              <a:lnSpc>
                <a:spcPct val="90000"/>
              </a:lnSpc>
            </a:pPr>
            <a:r>
              <a:rPr lang="fr-FR" sz="3800" dirty="0"/>
              <a:t>Apprécier les acquis des élèves dans les différentes disciplines enseignées, à des fins de classement, de hiérarchisation, de sélection voire d’exclusion </a:t>
            </a:r>
            <a:r>
              <a:rPr lang="fr-FR" sz="3800" b="1" dirty="0"/>
              <a:t>(sa fonction normative)</a:t>
            </a:r>
            <a:r>
              <a:rPr lang="fr-FR" sz="3800" dirty="0"/>
              <a:t>. (d’après p. 256). </a:t>
            </a:r>
          </a:p>
          <a:p>
            <a:pPr marL="914400" lvl="2" indent="0" algn="just">
              <a:buNone/>
            </a:pPr>
            <a:endParaRPr lang="fr-FR" dirty="0">
              <a:effectLst/>
            </a:endParaRPr>
          </a:p>
          <a:p>
            <a:pPr lvl="2" algn="just">
              <a:lnSpc>
                <a:spcPct val="90000"/>
              </a:lnSpc>
            </a:pPr>
            <a:endParaRPr lang="fr-FR" dirty="0">
              <a:effectLst/>
            </a:endParaRPr>
          </a:p>
          <a:p>
            <a:pPr lvl="2" algn="just">
              <a:lnSpc>
                <a:spcPct val="90000"/>
              </a:lnSpc>
            </a:pPr>
            <a:endParaRPr lang="fr-FR" dirty="0">
              <a:effectLst/>
            </a:endParaRPr>
          </a:p>
          <a:p>
            <a:pPr lvl="2" algn="just">
              <a:lnSpc>
                <a:spcPct val="90000"/>
              </a:lnSpc>
            </a:pPr>
            <a:endParaRPr lang="fr-FR" dirty="0">
              <a:effectLst/>
            </a:endParaRPr>
          </a:p>
          <a:p>
            <a:pPr marL="914400" lvl="2" indent="0" algn="just">
              <a:buNone/>
            </a:pPr>
            <a:endParaRPr lang="fr-FR" dirty="0">
              <a:effectLst/>
            </a:endParaRPr>
          </a:p>
          <a:p>
            <a:pPr marL="914400" lvl="2" indent="0" algn="just">
              <a:buNone/>
            </a:pPr>
            <a:endParaRPr lang="fr-FR" dirty="0">
              <a:effectLst/>
            </a:endParaRPr>
          </a:p>
          <a:p>
            <a:pPr lvl="2" algn="just">
              <a:lnSpc>
                <a:spcPct val="90000"/>
              </a:lnSpc>
            </a:pPr>
            <a:endParaRPr lang="fr-FR" dirty="0">
              <a:effectLst/>
            </a:endParaRPr>
          </a:p>
          <a:p>
            <a:pPr lvl="2" algn="just">
              <a:lnSpc>
                <a:spcPct val="90000"/>
              </a:lnSpc>
            </a:pPr>
            <a:endParaRPr lang="fr-FR" dirty="0">
              <a:effectLst/>
            </a:endParaRPr>
          </a:p>
        </p:txBody>
      </p:sp>
    </p:spTree>
    <p:extLst>
      <p:ext uri="{BB962C8B-B14F-4D97-AF65-F5344CB8AC3E}">
        <p14:creationId xmlns:p14="http://schemas.microsoft.com/office/powerpoint/2010/main" val="20142381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9C6EF187-AC70-9434-3E45-EC6A6BFB5303}"/>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A520ED59-5B11-6889-2C53-DCA6B81CE905}"/>
              </a:ext>
            </a:extLst>
          </p:cNvPr>
          <p:cNvSpPr>
            <a:spLocks noGrp="1" noChangeArrowheads="1"/>
          </p:cNvSpPr>
          <p:nvPr>
            <p:ph idx="1"/>
          </p:nvPr>
        </p:nvSpPr>
        <p:spPr>
          <a:xfrm>
            <a:off x="1524000" y="692696"/>
            <a:ext cx="8676456" cy="5616624"/>
          </a:xfrm>
        </p:spPr>
        <p:txBody>
          <a:bodyPr>
            <a:normAutofit fontScale="40000" lnSpcReduction="20000"/>
          </a:bodyPr>
          <a:lstStyle/>
          <a:p>
            <a:pPr marL="914400" lvl="2" indent="0" algn="just">
              <a:buNone/>
            </a:pPr>
            <a:r>
              <a:rPr lang="fr-FR" sz="6000" dirty="0">
                <a:solidFill>
                  <a:srgbClr val="198675"/>
                </a:solidFill>
              </a:rPr>
              <a:t>Lucie Mottier Lopez </a:t>
            </a:r>
            <a:r>
              <a:rPr lang="fr-FR" sz="6000" dirty="0"/>
              <a:t>(</a:t>
            </a:r>
            <a:r>
              <a:rPr lang="fr-FR" sz="6000" b="1" dirty="0"/>
              <a:t>chapitre 2</a:t>
            </a:r>
            <a:r>
              <a:rPr lang="fr-FR" sz="6000" dirty="0"/>
              <a:t>)</a:t>
            </a:r>
          </a:p>
          <a:p>
            <a:pPr marL="914400" lvl="2" indent="0" algn="just">
              <a:buNone/>
            </a:pPr>
            <a:endParaRPr lang="fr-FR" sz="5500" dirty="0"/>
          </a:p>
          <a:p>
            <a:pPr marL="914400" lvl="2" indent="0" algn="just">
              <a:buNone/>
            </a:pPr>
            <a:r>
              <a:rPr lang="fr-FR" sz="6000" b="1" dirty="0"/>
              <a:t>L’évaluation des élèves </a:t>
            </a:r>
            <a:r>
              <a:rPr lang="fr-FR" sz="6000" dirty="0"/>
              <a:t>en classe, </a:t>
            </a:r>
            <a:r>
              <a:rPr lang="fr-FR" sz="6000" b="1" dirty="0">
                <a:solidFill>
                  <a:srgbClr val="198675"/>
                </a:solidFill>
              </a:rPr>
              <a:t>une illustration des paradoxes de la forme scolaire.</a:t>
            </a:r>
          </a:p>
          <a:p>
            <a:pPr lvl="2" algn="just">
              <a:lnSpc>
                <a:spcPct val="90000"/>
              </a:lnSpc>
            </a:pPr>
            <a:endParaRPr lang="fr-FR" sz="3800" dirty="0"/>
          </a:p>
          <a:p>
            <a:pPr lvl="2" algn="just">
              <a:lnSpc>
                <a:spcPct val="90000"/>
              </a:lnSpc>
            </a:pPr>
            <a:r>
              <a:rPr lang="fr-FR" sz="5000" dirty="0"/>
              <a:t>« Les pratiques restent tendanciellement celles d’une évaluation qui sanctionne avant même de soutenir les progressions d’apprentissage.</a:t>
            </a:r>
          </a:p>
          <a:p>
            <a:pPr lvl="2" algn="just">
              <a:lnSpc>
                <a:spcPct val="90000"/>
              </a:lnSpc>
            </a:pPr>
            <a:r>
              <a:rPr lang="fr-FR" sz="5000" dirty="0"/>
              <a:t>Les modes d’évaluation tendent à rester individuels, écrits, sans accès aux ressources qui pourtant étaient présentes dans les situations d’apprentissage.</a:t>
            </a:r>
          </a:p>
          <a:p>
            <a:pPr lvl="2" algn="just">
              <a:lnSpc>
                <a:spcPct val="90000"/>
              </a:lnSpc>
            </a:pPr>
            <a:r>
              <a:rPr lang="fr-FR" sz="5000" dirty="0"/>
              <a:t>On évalue certains savoirs plutôt que d’autres car jugés trop complexes à évaluer.</a:t>
            </a:r>
          </a:p>
          <a:p>
            <a:pPr lvl="2" algn="just">
              <a:lnSpc>
                <a:spcPct val="90000"/>
              </a:lnSpc>
            </a:pPr>
            <a:r>
              <a:rPr lang="fr-FR" sz="5000" dirty="0"/>
              <a:t>L’évaluation des apprentissages reste encore trop souvent normative et sélective » (p. 259).</a:t>
            </a:r>
          </a:p>
          <a:p>
            <a:pPr lvl="2" algn="just">
              <a:lnSpc>
                <a:spcPct val="90000"/>
              </a:lnSpc>
            </a:pPr>
            <a:endParaRPr lang="fr-FR" sz="5000" dirty="0"/>
          </a:p>
          <a:p>
            <a:pPr lvl="2" algn="just">
              <a:lnSpc>
                <a:spcPct val="90000"/>
              </a:lnSpc>
            </a:pPr>
            <a:r>
              <a:rPr lang="fr-FR" sz="5000" dirty="0"/>
              <a:t>« Comment ferons-nous pour évaluer des valeurs, des enjeux identitaires, des compétences émotionnelles et sociales, des intelligences technologiquement "augmentées" ? » (p. 265).</a:t>
            </a:r>
          </a:p>
          <a:p>
            <a:pPr lvl="2" algn="just">
              <a:lnSpc>
                <a:spcPct val="90000"/>
              </a:lnSpc>
            </a:pPr>
            <a:endParaRPr lang="fr-FR" sz="3200" dirty="0"/>
          </a:p>
          <a:p>
            <a:pPr marL="914400" lvl="2" indent="0" algn="just">
              <a:buNone/>
            </a:pPr>
            <a:endParaRPr lang="fr-FR" dirty="0">
              <a:effectLst/>
            </a:endParaRPr>
          </a:p>
          <a:p>
            <a:pPr marL="914400" lvl="2" indent="0" algn="just">
              <a:buNone/>
            </a:pPr>
            <a:endParaRPr lang="fr-FR" dirty="0">
              <a:effectLst/>
            </a:endParaRPr>
          </a:p>
          <a:p>
            <a:pPr lvl="2" algn="just">
              <a:lnSpc>
                <a:spcPct val="90000"/>
              </a:lnSpc>
            </a:pPr>
            <a:endParaRPr lang="fr-FR" dirty="0">
              <a:effectLst/>
            </a:endParaRPr>
          </a:p>
          <a:p>
            <a:pPr lvl="2" algn="just">
              <a:lnSpc>
                <a:spcPct val="90000"/>
              </a:lnSpc>
            </a:pPr>
            <a:endParaRPr lang="fr-FR" dirty="0">
              <a:effectLst/>
            </a:endParaRPr>
          </a:p>
        </p:txBody>
      </p:sp>
    </p:spTree>
    <p:extLst>
      <p:ext uri="{BB962C8B-B14F-4D97-AF65-F5344CB8AC3E}">
        <p14:creationId xmlns:p14="http://schemas.microsoft.com/office/powerpoint/2010/main" val="1666836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6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76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7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2B0C592F-F3D6-A756-5B41-9B05D2A1B4C3}"/>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0FA18E97-8F49-D25E-6B58-30CF4BBC6672}"/>
              </a:ext>
            </a:extLst>
          </p:cNvPr>
          <p:cNvSpPr>
            <a:spLocks noGrp="1" noChangeArrowheads="1"/>
          </p:cNvSpPr>
          <p:nvPr>
            <p:ph idx="1"/>
          </p:nvPr>
        </p:nvSpPr>
        <p:spPr>
          <a:xfrm>
            <a:off x="1524000" y="692696"/>
            <a:ext cx="8658754" cy="6165304"/>
          </a:xfrm>
        </p:spPr>
        <p:txBody>
          <a:bodyPr>
            <a:normAutofit/>
          </a:bodyPr>
          <a:lstStyle/>
          <a:p>
            <a:pPr marL="914400" lvl="2" indent="0" algn="just">
              <a:buNone/>
            </a:pPr>
            <a:r>
              <a:rPr lang="fr-FR" dirty="0">
                <a:solidFill>
                  <a:srgbClr val="198675"/>
                </a:solidFill>
                <a:effectLst/>
              </a:rPr>
              <a:t>Yves Reuter </a:t>
            </a:r>
            <a:r>
              <a:rPr lang="fr-FR" dirty="0">
                <a:effectLst/>
              </a:rPr>
              <a:t>(</a:t>
            </a:r>
            <a:r>
              <a:rPr lang="fr-FR" b="1" dirty="0">
                <a:effectLst/>
              </a:rPr>
              <a:t>chapitre 3</a:t>
            </a:r>
            <a:r>
              <a:rPr lang="fr-FR" dirty="0">
                <a:effectLst/>
              </a:rPr>
              <a:t>)</a:t>
            </a:r>
          </a:p>
          <a:p>
            <a:pPr marL="914400" lvl="2" indent="0" algn="just">
              <a:buNone/>
            </a:pPr>
            <a:endParaRPr lang="fr-FR" dirty="0">
              <a:effectLst/>
            </a:endParaRPr>
          </a:p>
          <a:p>
            <a:pPr lvl="2" algn="just">
              <a:lnSpc>
                <a:spcPct val="90000"/>
              </a:lnSpc>
            </a:pPr>
            <a:r>
              <a:rPr lang="fr-FR" dirty="0">
                <a:effectLst/>
              </a:rPr>
              <a:t>La forme scolaire « ne se résume pas à une description qui se voudrait neutre, elle construit une vision critique des fonctionnements scolaires "classiques" » (p. 274). </a:t>
            </a:r>
          </a:p>
          <a:p>
            <a:pPr lvl="2" algn="just">
              <a:lnSpc>
                <a:spcPct val="90000"/>
              </a:lnSpc>
            </a:pPr>
            <a:endParaRPr lang="fr-FR" dirty="0">
              <a:effectLst/>
            </a:endParaRPr>
          </a:p>
          <a:p>
            <a:pPr lvl="2" algn="just">
              <a:lnSpc>
                <a:spcPct val="90000"/>
              </a:lnSpc>
            </a:pPr>
            <a:r>
              <a:rPr lang="fr-FR" dirty="0">
                <a:effectLst/>
              </a:rPr>
              <a:t>Son « intérêt […] pour les démarches pédagogiques alternatives » (p. 278).  </a:t>
            </a:r>
          </a:p>
          <a:p>
            <a:pPr lvl="2" algn="just">
              <a:lnSpc>
                <a:spcPct val="90000"/>
              </a:lnSpc>
            </a:pPr>
            <a:endParaRPr lang="fr-FR" dirty="0">
              <a:effectLst/>
            </a:endParaRPr>
          </a:p>
          <a:p>
            <a:pPr lvl="2" algn="just">
              <a:lnSpc>
                <a:spcPct val="90000"/>
              </a:lnSpc>
            </a:pPr>
            <a:r>
              <a:rPr lang="fr-FR" dirty="0">
                <a:effectLst/>
              </a:rPr>
              <a:t>« Penser, de manière plus complexe et au-delà de positions partisanes, un certain nombre de débats autour de l’</a:t>
            </a:r>
            <a:r>
              <a:rPr lang="fr-FR" b="1" dirty="0">
                <a:effectLst/>
              </a:rPr>
              <a:t>organisation de l’enseignement</a:t>
            </a:r>
            <a:r>
              <a:rPr lang="fr-FR" dirty="0">
                <a:effectLst/>
              </a:rPr>
              <a:t>, des </a:t>
            </a:r>
            <a:r>
              <a:rPr lang="fr-FR" b="1" dirty="0">
                <a:effectLst/>
              </a:rPr>
              <a:t>modes de travail pédagogique </a:t>
            </a:r>
            <a:r>
              <a:rPr lang="fr-FR" dirty="0">
                <a:effectLst/>
              </a:rPr>
              <a:t>ou des </a:t>
            </a:r>
            <a:r>
              <a:rPr lang="fr-FR" b="1" dirty="0">
                <a:effectLst/>
              </a:rPr>
              <a:t>contenus</a:t>
            </a:r>
            <a:r>
              <a:rPr lang="fr-FR" dirty="0">
                <a:effectLst/>
              </a:rPr>
              <a:t> eux-mêmes » (p. 281).</a:t>
            </a:r>
          </a:p>
          <a:p>
            <a:pPr lvl="2" algn="just">
              <a:lnSpc>
                <a:spcPct val="90000"/>
              </a:lnSpc>
            </a:pPr>
            <a:endParaRPr lang="fr-FR" dirty="0">
              <a:effectLst/>
            </a:endParaRPr>
          </a:p>
          <a:p>
            <a:pPr lvl="2" algn="just">
              <a:lnSpc>
                <a:spcPct val="90000"/>
              </a:lnSpc>
            </a:pPr>
            <a:r>
              <a:rPr lang="fr-FR" dirty="0">
                <a:effectLst/>
              </a:rPr>
              <a:t>« L’ouverture de l’école sur le monde extérieur, la prise en compte des pratiques extrascolaires, le décloisonnement disciplinaire ou encore l’accent porté sur les projets et l’organisation des savoirs au sein de ces projets » (</a:t>
            </a:r>
            <a:r>
              <a:rPr lang="fr-FR" i="1" dirty="0">
                <a:effectLst/>
              </a:rPr>
              <a:t>ibid.</a:t>
            </a:r>
            <a:r>
              <a:rPr lang="fr-FR" dirty="0">
                <a:effectLst/>
              </a:rPr>
              <a:t>). </a:t>
            </a:r>
          </a:p>
          <a:p>
            <a:pPr lvl="2" algn="just">
              <a:lnSpc>
                <a:spcPct val="90000"/>
              </a:lnSpc>
            </a:pPr>
            <a:endParaRPr lang="fr-FR" dirty="0">
              <a:effectLst/>
            </a:endParaRPr>
          </a:p>
          <a:p>
            <a:pPr marL="914400" lvl="2" indent="0" algn="just">
              <a:buNone/>
            </a:pPr>
            <a:endParaRPr lang="fr-FR" dirty="0">
              <a:effectLst/>
            </a:endParaRPr>
          </a:p>
        </p:txBody>
      </p:sp>
    </p:spTree>
    <p:extLst>
      <p:ext uri="{BB962C8B-B14F-4D97-AF65-F5344CB8AC3E}">
        <p14:creationId xmlns:p14="http://schemas.microsoft.com/office/powerpoint/2010/main" val="1514063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07EEA6CE-010A-10D1-C1D2-DE6F9E7E9DEC}"/>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92836DB2-F0F9-65AB-070B-D5AEDC1CCC5A}"/>
              </a:ext>
            </a:extLst>
          </p:cNvPr>
          <p:cNvSpPr>
            <a:spLocks noGrp="1" noChangeArrowheads="1"/>
          </p:cNvSpPr>
          <p:nvPr>
            <p:ph idx="1"/>
          </p:nvPr>
        </p:nvSpPr>
        <p:spPr>
          <a:xfrm>
            <a:off x="1543147" y="1700808"/>
            <a:ext cx="8658754" cy="4968552"/>
          </a:xfrm>
        </p:spPr>
        <p:txBody>
          <a:bodyPr>
            <a:normAutofit/>
          </a:bodyPr>
          <a:lstStyle/>
          <a:p>
            <a:pPr lvl="2" algn="just">
              <a:lnSpc>
                <a:spcPct val="90000"/>
              </a:lnSpc>
            </a:pPr>
            <a:r>
              <a:rPr lang="fr-FR" dirty="0">
                <a:solidFill>
                  <a:srgbClr val="198675"/>
                </a:solidFill>
                <a:effectLst/>
              </a:rPr>
              <a:t>Xavier Pons </a:t>
            </a:r>
            <a:r>
              <a:rPr lang="fr-FR" dirty="0">
                <a:effectLst/>
              </a:rPr>
              <a:t>(</a:t>
            </a:r>
            <a:r>
              <a:rPr lang="fr-FR" b="1" dirty="0">
                <a:effectLst/>
              </a:rPr>
              <a:t>Chapitre 2</a:t>
            </a:r>
            <a:r>
              <a:rPr lang="fr-FR" dirty="0">
                <a:effectLst/>
              </a:rPr>
              <a:t>) - </a:t>
            </a:r>
            <a:r>
              <a:rPr lang="fr-FR" b="1" dirty="0" err="1">
                <a:effectLst/>
              </a:rPr>
              <a:t>Managérialisation</a:t>
            </a:r>
            <a:r>
              <a:rPr lang="fr-FR" b="1" dirty="0">
                <a:effectLst/>
              </a:rPr>
              <a:t> de l’école primaire française ?</a:t>
            </a:r>
            <a:endParaRPr lang="fr-FR" dirty="0">
              <a:solidFill>
                <a:srgbClr val="198675"/>
              </a:solidFill>
              <a:effectLst/>
            </a:endParaRPr>
          </a:p>
          <a:p>
            <a:pPr marL="914400" lvl="2" indent="0" algn="just">
              <a:buNone/>
            </a:pPr>
            <a:endParaRPr lang="fr-FR" dirty="0">
              <a:solidFill>
                <a:srgbClr val="198675"/>
              </a:solidFill>
              <a:effectLst/>
            </a:endParaRPr>
          </a:p>
          <a:p>
            <a:pPr lvl="2" algn="just">
              <a:lnSpc>
                <a:spcPct val="90000"/>
              </a:lnSpc>
            </a:pPr>
            <a:r>
              <a:rPr lang="fr-FR" dirty="0">
                <a:effectLst/>
              </a:rPr>
              <a:t>« Depuis le début des années 1980 se développe dans le champ de l’éducation un nouveau management public (</a:t>
            </a:r>
            <a:r>
              <a:rPr lang="fr-FR" i="1" dirty="0">
                <a:effectLst/>
              </a:rPr>
              <a:t>New public management</a:t>
            </a:r>
            <a:r>
              <a:rPr lang="fr-FR" dirty="0">
                <a:effectLst/>
              </a:rPr>
              <a:t>, NPM) qui transforme profondément les modes de régulation et d’organisation des systèmes scolaires, ainsi que les professionnalités des acteurs » (Pons, 2025, p. 304).</a:t>
            </a:r>
          </a:p>
          <a:p>
            <a:pPr lvl="2" algn="just">
              <a:lnSpc>
                <a:spcPct val="90000"/>
              </a:lnSpc>
            </a:pPr>
            <a:endParaRPr lang="fr-FR" dirty="0">
              <a:effectLst/>
            </a:endParaRPr>
          </a:p>
          <a:p>
            <a:pPr marL="914400" lvl="2" indent="0" algn="just">
              <a:buNone/>
            </a:pPr>
            <a:r>
              <a:rPr lang="fr-FR" sz="2200" b="1" dirty="0">
                <a:ea typeface="MS Mincho" panose="02020609040205080304" pitchFamily="49" charset="-128"/>
              </a:rPr>
              <a:t>Des politiques d’</a:t>
            </a:r>
            <a:r>
              <a:rPr lang="fr-FR" sz="2200" b="1" i="1" dirty="0" err="1">
                <a:ea typeface="MS Mincho" panose="02020609040205080304" pitchFamily="49" charset="-128"/>
              </a:rPr>
              <a:t>accountability</a:t>
            </a:r>
            <a:r>
              <a:rPr lang="fr-FR" sz="2200" b="1" dirty="0">
                <a:ea typeface="MS Mincho" panose="02020609040205080304" pitchFamily="49" charset="-128"/>
              </a:rPr>
              <a:t> </a:t>
            </a:r>
          </a:p>
          <a:p>
            <a:pPr lvl="2" algn="just">
              <a:lnSpc>
                <a:spcPct val="90000"/>
              </a:lnSpc>
            </a:pPr>
            <a:r>
              <a:rPr lang="fr-FR" dirty="0">
                <a:ea typeface="MS Mincho" panose="02020609040205080304" pitchFamily="49" charset="-128"/>
              </a:rPr>
              <a:t>Améliorer l’efficacité et l’efficience de l’école par la reddition de comptes des acteurs sur les résultats de leur action.</a:t>
            </a:r>
          </a:p>
          <a:p>
            <a:pPr lvl="2" algn="just">
              <a:lnSpc>
                <a:spcPct val="90000"/>
              </a:lnSpc>
            </a:pPr>
            <a:r>
              <a:rPr lang="fr-FR" dirty="0">
                <a:ea typeface="MS Mincho" panose="02020609040205080304" pitchFamily="49" charset="-128"/>
              </a:rPr>
              <a:t>Corriger </a:t>
            </a:r>
            <a:r>
              <a:rPr lang="fr-FR" dirty="0">
                <a:effectLst/>
              </a:rPr>
              <a:t>les écarts observés entre ces résultats et les objectifs visés.</a:t>
            </a:r>
            <a:endParaRPr lang="fr-FR" dirty="0">
              <a:ea typeface="MS Mincho" panose="02020609040205080304" pitchFamily="49" charset="-128"/>
            </a:endParaRPr>
          </a:p>
          <a:p>
            <a:pPr lvl="2" algn="just">
              <a:lnSpc>
                <a:spcPct val="90000"/>
              </a:lnSpc>
            </a:pPr>
            <a:endParaRPr lang="fr-FR" dirty="0">
              <a:effectLst/>
            </a:endParaRPr>
          </a:p>
        </p:txBody>
      </p:sp>
      <p:sp>
        <p:nvSpPr>
          <p:cNvPr id="4" name="Rectangle 2">
            <a:extLst>
              <a:ext uri="{FF2B5EF4-FFF2-40B4-BE49-F238E27FC236}">
                <a16:creationId xmlns="" xmlns:a16="http://schemas.microsoft.com/office/drawing/2014/main" id="{97C0AB88-8B3D-C966-C8A7-F42466BED1EE}"/>
              </a:ext>
            </a:extLst>
          </p:cNvPr>
          <p:cNvSpPr>
            <a:spLocks noGrp="1" noChangeArrowheads="1"/>
          </p:cNvSpPr>
          <p:nvPr>
            <p:ph type="title"/>
          </p:nvPr>
        </p:nvSpPr>
        <p:spPr>
          <a:xfrm>
            <a:off x="1543147" y="332656"/>
            <a:ext cx="9126298" cy="1125538"/>
          </a:xfrm>
        </p:spPr>
        <p:txBody>
          <a:bodyPr>
            <a:normAutofit fontScale="90000"/>
          </a:bodyPr>
          <a:lstStyle/>
          <a:p>
            <a:r>
              <a:rPr lang="fr-FR" altLang="fr-FR" sz="2800" b="1" dirty="0">
                <a:solidFill>
                  <a:srgbClr val="198675"/>
                </a:solidFill>
                <a:effectLst>
                  <a:outerShdw blurRad="38100" dist="38100" dir="2700000" algn="tl">
                    <a:srgbClr val="C0C0C0"/>
                  </a:outerShdw>
                </a:effectLst>
              </a:rPr>
              <a:t>2. Mutations institutionnelles en contexte </a:t>
            </a:r>
            <a:br>
              <a:rPr lang="fr-FR" altLang="fr-FR" sz="2800" b="1" dirty="0">
                <a:solidFill>
                  <a:srgbClr val="198675"/>
                </a:solidFill>
                <a:effectLst>
                  <a:outerShdw blurRad="38100" dist="38100" dir="2700000" algn="tl">
                    <a:srgbClr val="C0C0C0"/>
                  </a:outerShdw>
                </a:effectLst>
              </a:rPr>
            </a:br>
            <a:r>
              <a:rPr lang="fr-FR" altLang="fr-FR" sz="2800" b="1" dirty="0">
                <a:solidFill>
                  <a:srgbClr val="198675"/>
                </a:solidFill>
                <a:effectLst>
                  <a:outerShdw blurRad="38100" dist="38100" dir="2700000" algn="tl">
                    <a:srgbClr val="C0C0C0"/>
                  </a:outerShdw>
                </a:effectLst>
              </a:rPr>
              <a:t>et débats à propos des alternatives possibles </a:t>
            </a:r>
            <a:br>
              <a:rPr lang="fr-FR" altLang="fr-FR" sz="2800" b="1" dirty="0">
                <a:solidFill>
                  <a:srgbClr val="198675"/>
                </a:solidFill>
                <a:effectLst>
                  <a:outerShdw blurRad="38100" dist="38100" dir="2700000" algn="tl">
                    <a:srgbClr val="C0C0C0"/>
                  </a:outerShdw>
                </a:effectLst>
              </a:rPr>
            </a:br>
            <a:r>
              <a:rPr lang="fr-FR" altLang="fr-FR" sz="2800" b="1" dirty="0">
                <a:solidFill>
                  <a:srgbClr val="198675"/>
                </a:solidFill>
                <a:effectLst>
                  <a:outerShdw blurRad="38100" dist="38100" dir="2700000" algn="tl">
                    <a:srgbClr val="C0C0C0"/>
                  </a:outerShdw>
                </a:effectLst>
              </a:rPr>
              <a:t>à l’école primaire </a:t>
            </a:r>
            <a:endParaRPr lang="fr-FR" altLang="fr-FR" sz="3600" b="1" i="1" dirty="0">
              <a:solidFill>
                <a:srgbClr val="198675"/>
              </a:solidFill>
              <a:effectLst>
                <a:outerShdw blurRad="38100" dist="38100" dir="2700000" algn="tl">
                  <a:srgbClr val="C0C0C0"/>
                </a:outerShdw>
              </a:effectLst>
            </a:endParaRPr>
          </a:p>
        </p:txBody>
      </p:sp>
    </p:spTree>
    <p:extLst>
      <p:ext uri="{BB962C8B-B14F-4D97-AF65-F5344CB8AC3E}">
        <p14:creationId xmlns:p14="http://schemas.microsoft.com/office/powerpoint/2010/main" val="25318818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7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E80DC41D-BC01-6FB0-4BEF-5246B379D1CF}"/>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121B7E55-DC3A-4347-2785-F617CFEB7768}"/>
              </a:ext>
            </a:extLst>
          </p:cNvPr>
          <p:cNvSpPr>
            <a:spLocks noGrp="1" noChangeArrowheads="1"/>
          </p:cNvSpPr>
          <p:nvPr>
            <p:ph idx="1"/>
          </p:nvPr>
        </p:nvSpPr>
        <p:spPr>
          <a:xfrm>
            <a:off x="2243572" y="2132856"/>
            <a:ext cx="7956885" cy="4032448"/>
          </a:xfrm>
        </p:spPr>
        <p:txBody>
          <a:bodyPr>
            <a:normAutofit/>
          </a:bodyPr>
          <a:lstStyle/>
          <a:p>
            <a:pPr marL="0" indent="0">
              <a:buNone/>
            </a:pPr>
            <a:r>
              <a:rPr lang="fr-FR" i="1" dirty="0">
                <a:effectLst/>
              </a:rPr>
              <a:t>Mesures annoncées en 2021 : </a:t>
            </a:r>
          </a:p>
          <a:p>
            <a:pPr algn="just"/>
            <a:r>
              <a:rPr lang="fr-FR" dirty="0">
                <a:effectLst/>
              </a:rPr>
              <a:t>1) conclusions des différents événements associés au Grenelle de l’éducation ; </a:t>
            </a:r>
          </a:p>
          <a:p>
            <a:pPr algn="just"/>
            <a:r>
              <a:rPr lang="fr-FR" dirty="0">
                <a:effectLst/>
              </a:rPr>
              <a:t>2) annonce du plan « Marseille en grand » ; </a:t>
            </a:r>
          </a:p>
          <a:p>
            <a:pPr algn="just"/>
            <a:r>
              <a:rPr lang="fr-FR" dirty="0">
                <a:effectLst/>
              </a:rPr>
              <a:t>3) promulgation de la Loi du 21 décembre 2021 (dite loi </a:t>
            </a:r>
            <a:r>
              <a:rPr lang="fr-FR" dirty="0" err="1">
                <a:effectLst/>
              </a:rPr>
              <a:t>Rilhac</a:t>
            </a:r>
            <a:r>
              <a:rPr lang="fr-FR" dirty="0">
                <a:effectLst/>
              </a:rPr>
              <a:t>) créant la fonction de directrice ou de directeur d’école.</a:t>
            </a:r>
          </a:p>
          <a:p>
            <a:pPr marL="0" indent="0">
              <a:buNone/>
            </a:pPr>
            <a:endParaRPr lang="fr-FR" dirty="0">
              <a:effectLst/>
            </a:endParaRPr>
          </a:p>
        </p:txBody>
      </p:sp>
      <p:sp>
        <p:nvSpPr>
          <p:cNvPr id="4" name="Rectangle 2">
            <a:extLst>
              <a:ext uri="{FF2B5EF4-FFF2-40B4-BE49-F238E27FC236}">
                <a16:creationId xmlns="" xmlns:a16="http://schemas.microsoft.com/office/drawing/2014/main" id="{7D302515-8C4C-CD94-AD81-2CDE91E0C072}"/>
              </a:ext>
            </a:extLst>
          </p:cNvPr>
          <p:cNvSpPr>
            <a:spLocks noGrp="1" noChangeArrowheads="1"/>
          </p:cNvSpPr>
          <p:nvPr>
            <p:ph type="title"/>
          </p:nvPr>
        </p:nvSpPr>
        <p:spPr>
          <a:xfrm>
            <a:off x="1543147" y="332656"/>
            <a:ext cx="9126298" cy="1125538"/>
          </a:xfrm>
        </p:spPr>
        <p:txBody>
          <a:bodyPr>
            <a:normAutofit fontScale="90000"/>
          </a:bodyPr>
          <a:lstStyle/>
          <a:p>
            <a:r>
              <a:rPr lang="fr-FR" altLang="fr-FR" sz="2800" b="1" dirty="0">
                <a:solidFill>
                  <a:srgbClr val="198675"/>
                </a:solidFill>
                <a:effectLst>
                  <a:outerShdw blurRad="38100" dist="38100" dir="2700000" algn="tl">
                    <a:srgbClr val="C0C0C0"/>
                  </a:outerShdw>
                </a:effectLst>
              </a:rPr>
              <a:t>2. Mutations institutionnelles en contexte </a:t>
            </a:r>
            <a:br>
              <a:rPr lang="fr-FR" altLang="fr-FR" sz="2800" b="1" dirty="0">
                <a:solidFill>
                  <a:srgbClr val="198675"/>
                </a:solidFill>
                <a:effectLst>
                  <a:outerShdw blurRad="38100" dist="38100" dir="2700000" algn="tl">
                    <a:srgbClr val="C0C0C0"/>
                  </a:outerShdw>
                </a:effectLst>
              </a:rPr>
            </a:br>
            <a:r>
              <a:rPr lang="fr-FR" altLang="fr-FR" sz="2800" b="1" dirty="0">
                <a:solidFill>
                  <a:srgbClr val="198675"/>
                </a:solidFill>
                <a:effectLst>
                  <a:outerShdw blurRad="38100" dist="38100" dir="2700000" algn="tl">
                    <a:srgbClr val="C0C0C0"/>
                  </a:outerShdw>
                </a:effectLst>
              </a:rPr>
              <a:t>et débats à propos des alternatives possibles </a:t>
            </a:r>
            <a:br>
              <a:rPr lang="fr-FR" altLang="fr-FR" sz="2800" b="1" dirty="0">
                <a:solidFill>
                  <a:srgbClr val="198675"/>
                </a:solidFill>
                <a:effectLst>
                  <a:outerShdw blurRad="38100" dist="38100" dir="2700000" algn="tl">
                    <a:srgbClr val="C0C0C0"/>
                  </a:outerShdw>
                </a:effectLst>
              </a:rPr>
            </a:br>
            <a:r>
              <a:rPr lang="fr-FR" altLang="fr-FR" sz="2800" b="1" dirty="0">
                <a:solidFill>
                  <a:srgbClr val="198675"/>
                </a:solidFill>
                <a:effectLst>
                  <a:outerShdw blurRad="38100" dist="38100" dir="2700000" algn="tl">
                    <a:srgbClr val="C0C0C0"/>
                  </a:outerShdw>
                </a:effectLst>
              </a:rPr>
              <a:t>à l’école primaire </a:t>
            </a:r>
            <a:endParaRPr lang="fr-FR" altLang="fr-FR" sz="3600" b="1" i="1" dirty="0">
              <a:solidFill>
                <a:srgbClr val="198675"/>
              </a:solidFill>
              <a:effectLst>
                <a:outerShdw blurRad="38100" dist="38100" dir="2700000" algn="tl">
                  <a:srgbClr val="C0C0C0"/>
                </a:outerShdw>
              </a:effectLst>
            </a:endParaRPr>
          </a:p>
        </p:txBody>
      </p:sp>
    </p:spTree>
    <p:extLst>
      <p:ext uri="{BB962C8B-B14F-4D97-AF65-F5344CB8AC3E}">
        <p14:creationId xmlns:p14="http://schemas.microsoft.com/office/powerpoint/2010/main" val="36633518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 xmlns:a16="http://schemas.microsoft.com/office/drawing/2014/main" id="{1E148595-A090-010E-148E-19D08E05AD99}"/>
            </a:ext>
          </a:extLst>
        </p:cNvPr>
        <p:cNvGrpSpPr/>
        <p:nvPr/>
      </p:nvGrpSpPr>
      <p:grpSpPr>
        <a:xfrm>
          <a:off x="0" y="0"/>
          <a:ext cx="0" cy="0"/>
          <a:chOff x="0" y="0"/>
          <a:chExt cx="0" cy="0"/>
        </a:xfrm>
      </p:grpSpPr>
      <p:sp>
        <p:nvSpPr>
          <p:cNvPr id="245763" name="Rectangle 3">
            <a:extLst>
              <a:ext uri="{FF2B5EF4-FFF2-40B4-BE49-F238E27FC236}">
                <a16:creationId xmlns="" xmlns:a16="http://schemas.microsoft.com/office/drawing/2014/main" id="{DEDC56FF-CF9C-EE5D-BD00-6D861642C64E}"/>
              </a:ext>
            </a:extLst>
          </p:cNvPr>
          <p:cNvSpPr>
            <a:spLocks noGrp="1" noChangeArrowheads="1"/>
          </p:cNvSpPr>
          <p:nvPr>
            <p:ph idx="1"/>
          </p:nvPr>
        </p:nvSpPr>
        <p:spPr>
          <a:xfrm>
            <a:off x="2171564" y="2060848"/>
            <a:ext cx="7848872" cy="4608512"/>
          </a:xfrm>
        </p:spPr>
        <p:txBody>
          <a:bodyPr>
            <a:normAutofit fontScale="92500" lnSpcReduction="10000"/>
          </a:bodyPr>
          <a:lstStyle/>
          <a:p>
            <a:pPr lvl="2" algn="just">
              <a:lnSpc>
                <a:spcPct val="90000"/>
              </a:lnSpc>
            </a:pPr>
            <a:r>
              <a:rPr lang="fr-FR" dirty="0">
                <a:effectLst/>
              </a:rPr>
              <a:t>Les projets et contrats de zone. </a:t>
            </a:r>
          </a:p>
          <a:p>
            <a:pPr lvl="2" algn="just">
              <a:lnSpc>
                <a:spcPct val="90000"/>
              </a:lnSpc>
            </a:pPr>
            <a:r>
              <a:rPr lang="fr-FR" dirty="0">
                <a:effectLst/>
              </a:rPr>
              <a:t>L’évolution des rôles des directeurs.</a:t>
            </a:r>
          </a:p>
          <a:p>
            <a:pPr lvl="2" algn="just">
              <a:lnSpc>
                <a:spcPct val="90000"/>
              </a:lnSpc>
            </a:pPr>
            <a:r>
              <a:rPr lang="fr-FR" dirty="0">
                <a:effectLst/>
              </a:rPr>
              <a:t>La transformation des rôles des IEN.</a:t>
            </a:r>
            <a:endParaRPr lang="fr-FR" sz="5400" dirty="0">
              <a:ea typeface="MS Mincho" panose="02020609040205080304" pitchFamily="49" charset="-128"/>
            </a:endParaRPr>
          </a:p>
          <a:p>
            <a:pPr lvl="2" algn="just">
              <a:lnSpc>
                <a:spcPct val="90000"/>
              </a:lnSpc>
            </a:pPr>
            <a:r>
              <a:rPr lang="fr-FR" dirty="0">
                <a:effectLst/>
              </a:rPr>
              <a:t>La modification de la relation entre politiques éducatives nationales et pouvoirs locaux.</a:t>
            </a:r>
          </a:p>
          <a:p>
            <a:pPr lvl="2" algn="just">
              <a:lnSpc>
                <a:spcPct val="90000"/>
              </a:lnSpc>
            </a:pPr>
            <a:r>
              <a:rPr lang="fr-FR" dirty="0">
                <a:effectLst/>
              </a:rPr>
              <a:t>Une logique de protection des enseignants vis-à-vis de difficultés scolaires des élèves.</a:t>
            </a:r>
          </a:p>
          <a:p>
            <a:pPr lvl="2" algn="just">
              <a:lnSpc>
                <a:spcPct val="90000"/>
              </a:lnSpc>
            </a:pPr>
            <a:endParaRPr lang="fr-FR" dirty="0">
              <a:effectLst/>
            </a:endParaRPr>
          </a:p>
          <a:p>
            <a:pPr lvl="2" algn="just">
              <a:lnSpc>
                <a:spcPct val="90000"/>
              </a:lnSpc>
            </a:pPr>
            <a:r>
              <a:rPr lang="fr-FR" b="1" dirty="0">
                <a:effectLst/>
              </a:rPr>
              <a:t>Résistance profonde</a:t>
            </a:r>
            <a:r>
              <a:rPr lang="fr-FR" dirty="0">
                <a:effectLst/>
              </a:rPr>
              <a:t>, de la part « des enseignants aux dispositifs récents en lien avec une gouvernance fondée sur la performance […] éloignés de l’« activité quotidienne de gestion des apprentissages », et « contraire aux valeurs et à l’éthique qu’ils portent » (p. 315).</a:t>
            </a:r>
          </a:p>
          <a:p>
            <a:pPr lvl="2" algn="just">
              <a:lnSpc>
                <a:spcPct val="90000"/>
              </a:lnSpc>
            </a:pPr>
            <a:endParaRPr lang="fr-FR" dirty="0">
              <a:effectLst/>
            </a:endParaRPr>
          </a:p>
          <a:p>
            <a:pPr marL="914400" lvl="2" indent="0" algn="just">
              <a:buNone/>
            </a:pPr>
            <a:r>
              <a:rPr lang="fr-FR" b="1" dirty="0">
                <a:effectLst/>
              </a:rPr>
              <a:t>Risques : </a:t>
            </a:r>
            <a:r>
              <a:rPr lang="fr-FR" dirty="0">
                <a:effectLst/>
              </a:rPr>
              <a:t>« triomphe d’un néolibéralisme accentuant les inégalités [et] […] perte générale de sens de la politique d’éducation » (Pons, 2025, p. 351).</a:t>
            </a:r>
          </a:p>
        </p:txBody>
      </p:sp>
      <p:sp>
        <p:nvSpPr>
          <p:cNvPr id="4" name="Rectangle 2">
            <a:extLst>
              <a:ext uri="{FF2B5EF4-FFF2-40B4-BE49-F238E27FC236}">
                <a16:creationId xmlns="" xmlns:a16="http://schemas.microsoft.com/office/drawing/2014/main" id="{19079E5D-E529-7E61-AF67-D5FE68BB8FB7}"/>
              </a:ext>
            </a:extLst>
          </p:cNvPr>
          <p:cNvSpPr>
            <a:spLocks noGrp="1" noChangeArrowheads="1"/>
          </p:cNvSpPr>
          <p:nvPr>
            <p:ph type="title"/>
          </p:nvPr>
        </p:nvSpPr>
        <p:spPr>
          <a:xfrm>
            <a:off x="1543147" y="332656"/>
            <a:ext cx="9126298" cy="1125538"/>
          </a:xfrm>
        </p:spPr>
        <p:txBody>
          <a:bodyPr>
            <a:normAutofit fontScale="90000"/>
          </a:bodyPr>
          <a:lstStyle/>
          <a:p>
            <a:r>
              <a:rPr lang="fr-FR" altLang="fr-FR" sz="2800" b="1" dirty="0">
                <a:solidFill>
                  <a:srgbClr val="198675"/>
                </a:solidFill>
                <a:effectLst>
                  <a:outerShdw blurRad="38100" dist="38100" dir="2700000" algn="tl">
                    <a:srgbClr val="C0C0C0"/>
                  </a:outerShdw>
                </a:effectLst>
              </a:rPr>
              <a:t>2. Mutations institutionnelles en contexte </a:t>
            </a:r>
            <a:br>
              <a:rPr lang="fr-FR" altLang="fr-FR" sz="2800" b="1" dirty="0">
                <a:solidFill>
                  <a:srgbClr val="198675"/>
                </a:solidFill>
                <a:effectLst>
                  <a:outerShdw blurRad="38100" dist="38100" dir="2700000" algn="tl">
                    <a:srgbClr val="C0C0C0"/>
                  </a:outerShdw>
                </a:effectLst>
              </a:rPr>
            </a:br>
            <a:r>
              <a:rPr lang="fr-FR" altLang="fr-FR" sz="2800" b="1" dirty="0">
                <a:solidFill>
                  <a:srgbClr val="198675"/>
                </a:solidFill>
                <a:effectLst>
                  <a:outerShdw blurRad="38100" dist="38100" dir="2700000" algn="tl">
                    <a:srgbClr val="C0C0C0"/>
                  </a:outerShdw>
                </a:effectLst>
              </a:rPr>
              <a:t>et débats à propos des alternatives possibles </a:t>
            </a:r>
            <a:br>
              <a:rPr lang="fr-FR" altLang="fr-FR" sz="2800" b="1" dirty="0">
                <a:solidFill>
                  <a:srgbClr val="198675"/>
                </a:solidFill>
                <a:effectLst>
                  <a:outerShdw blurRad="38100" dist="38100" dir="2700000" algn="tl">
                    <a:srgbClr val="C0C0C0"/>
                  </a:outerShdw>
                </a:effectLst>
              </a:rPr>
            </a:br>
            <a:r>
              <a:rPr lang="fr-FR" altLang="fr-FR" sz="2800" b="1" dirty="0">
                <a:solidFill>
                  <a:srgbClr val="198675"/>
                </a:solidFill>
                <a:effectLst>
                  <a:outerShdw blurRad="38100" dist="38100" dir="2700000" algn="tl">
                    <a:srgbClr val="C0C0C0"/>
                  </a:outerShdw>
                </a:effectLst>
              </a:rPr>
              <a:t>à l’école primaire </a:t>
            </a:r>
            <a:endParaRPr lang="fr-FR" altLang="fr-FR" sz="3600" b="1" i="1" dirty="0">
              <a:solidFill>
                <a:srgbClr val="198675"/>
              </a:solidFill>
              <a:effectLst>
                <a:outerShdw blurRad="38100" dist="38100" dir="2700000" algn="tl">
                  <a:srgbClr val="C0C0C0"/>
                </a:outerShdw>
              </a:effectLst>
            </a:endParaRPr>
          </a:p>
        </p:txBody>
      </p:sp>
    </p:spTree>
    <p:extLst>
      <p:ext uri="{BB962C8B-B14F-4D97-AF65-F5344CB8AC3E}">
        <p14:creationId xmlns:p14="http://schemas.microsoft.com/office/powerpoint/2010/main" val="36607774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6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76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7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57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P spid="4" grpId="0" autoUpdateAnimBg="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9093</TotalTime>
  <Words>874</Words>
  <Application>Microsoft Macintosh PowerPoint</Application>
  <PresentationFormat>Personnalisé</PresentationFormat>
  <Paragraphs>204</Paragraphs>
  <Slides>19</Slides>
  <Notes>19</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Présentation PowerPoint</vt:lpstr>
      <vt:lpstr>1. Forme scolaire</vt:lpstr>
      <vt:lpstr>Présentation PowerPoint</vt:lpstr>
      <vt:lpstr>Présentation PowerPoint</vt:lpstr>
      <vt:lpstr>Présentation PowerPoint</vt:lpstr>
      <vt:lpstr>Présentation PowerPoint</vt:lpstr>
      <vt:lpstr>2. Mutations institutionnelles en contexte  et débats à propos des alternatives possibles  à l’école primaire </vt:lpstr>
      <vt:lpstr>2. Mutations institutionnelles en contexte  et débats à propos des alternatives possibles  à l’école primaire </vt:lpstr>
      <vt:lpstr>2. Mutations institutionnelles en contexte  et débats à propos des alternatives possibles  à l’école primaire </vt:lpstr>
      <vt:lpstr>Mutations institutionnelles en contexte (chapitre 1)</vt:lpstr>
      <vt:lpstr>Mutations institutionnelles en contexte (chapitre 1)</vt:lpstr>
      <vt:lpstr>Débats à propos des alternatives possibles à l’école primaire (chapitre 3)</vt:lpstr>
      <vt:lpstr>Débats à propos des alternatives possibles à l’école primaire (chapitre 3)</vt:lpstr>
      <vt:lpstr>Débats à propos des alternatives possibles à l’école primaire (chapitre 3)</vt:lpstr>
      <vt:lpstr>Débats à propos des alternatives possibles à l’école primaire (chapitre 3)</vt:lpstr>
      <vt:lpstr>Débats à propos des alternatives possibles à l’école primaire (chapitre 3)</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Étudier la langue au collège, au lycée général technologique et au lycée professionnel :  le recours au numérique peut-il servir les apprentissages? </dc:title>
  <dc:creator>Microsoft Office User</dc:creator>
  <cp:lastModifiedBy>michele COULON</cp:lastModifiedBy>
  <cp:revision>113</cp:revision>
  <dcterms:created xsi:type="dcterms:W3CDTF">2023-03-06T12:32:15Z</dcterms:created>
  <dcterms:modified xsi:type="dcterms:W3CDTF">2026-03-12T22:27:24Z</dcterms:modified>
</cp:coreProperties>
</file>