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13AF-9F23-4CCD-9BF9-E558195E0A96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B7C0-E203-413A-9B6A-DCBB76620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77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13AF-9F23-4CCD-9BF9-E558195E0A96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B7C0-E203-413A-9B6A-DCBB76620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09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13AF-9F23-4CCD-9BF9-E558195E0A96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B7C0-E203-413A-9B6A-DCBB76620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17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13AF-9F23-4CCD-9BF9-E558195E0A96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B7C0-E203-413A-9B6A-DCBB76620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75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13AF-9F23-4CCD-9BF9-E558195E0A96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B7C0-E203-413A-9B6A-DCBB76620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51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13AF-9F23-4CCD-9BF9-E558195E0A96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B7C0-E203-413A-9B6A-DCBB76620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48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13AF-9F23-4CCD-9BF9-E558195E0A96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B7C0-E203-413A-9B6A-DCBB76620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63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13AF-9F23-4CCD-9BF9-E558195E0A96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B7C0-E203-413A-9B6A-DCBB76620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12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13AF-9F23-4CCD-9BF9-E558195E0A96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B7C0-E203-413A-9B6A-DCBB76620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66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13AF-9F23-4CCD-9BF9-E558195E0A96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B7C0-E203-413A-9B6A-DCBB76620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6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13AF-9F23-4CCD-9BF9-E558195E0A96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B7C0-E203-413A-9B6A-DCBB76620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3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613AF-9F23-4CCD-9BF9-E558195E0A96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FB7C0-E203-413A-9B6A-DCBB766205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07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1"/>
            <a:ext cx="9144000" cy="3664791"/>
          </a:xfrm>
        </p:spPr>
        <p:txBody>
          <a:bodyPr>
            <a:normAutofit/>
          </a:bodyPr>
          <a:lstStyle/>
          <a:p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b="1" dirty="0" smtClean="0"/>
              <a:t>LA COEDUCATION A L ECOLE </a:t>
            </a: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en </a:t>
            </a:r>
            <a:r>
              <a:rPr lang="fr-FR" sz="4000" b="1" dirty="0" smtClean="0"/>
              <a:t>Education Prioritaire : </a:t>
            </a: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construire </a:t>
            </a:r>
            <a:r>
              <a:rPr lang="fr-FR" sz="4000" b="1" dirty="0" smtClean="0"/>
              <a:t>des passerelles</a:t>
            </a:r>
            <a:endParaRPr lang="fr-FR" sz="4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939988"/>
            <a:ext cx="9144000" cy="1896035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Catherine </a:t>
            </a:r>
            <a:r>
              <a:rPr lang="fr-FR" dirty="0" err="1" smtClean="0"/>
              <a:t>Hurtig</a:t>
            </a:r>
            <a:r>
              <a:rPr lang="fr-FR" dirty="0" smtClean="0"/>
              <a:t>-Delattre</a:t>
            </a:r>
          </a:p>
          <a:p>
            <a:r>
              <a:rPr lang="fr-FR" dirty="0" smtClean="0"/>
              <a:t>Atelier journée OZP 20 mai  2017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20" y="470647"/>
            <a:ext cx="3599688" cy="25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83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5</a:t>
            </a:r>
            <a:r>
              <a:rPr lang="fr-FR" dirty="0"/>
              <a:t>/ retour sur deux dispositifs 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4071" y="191975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 Les </a:t>
            </a:r>
            <a:r>
              <a:rPr lang="fr-FR" b="1" dirty="0"/>
              <a:t>entretiens individuels systématiques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	</a:t>
            </a:r>
          </a:p>
          <a:p>
            <a:pPr marL="0" indent="0">
              <a:buNone/>
            </a:pPr>
            <a:r>
              <a:rPr lang="fr-FR" dirty="0" err="1" smtClean="0"/>
              <a:t>Cf</a:t>
            </a:r>
            <a:r>
              <a:rPr lang="fr-FR" dirty="0" smtClean="0"/>
              <a:t> Site </a:t>
            </a:r>
            <a:r>
              <a:rPr lang="fr-FR" dirty="0" smtClean="0"/>
              <a:t>IFE </a:t>
            </a:r>
          </a:p>
          <a:p>
            <a:pPr marL="0" indent="0">
              <a:buNone/>
            </a:pPr>
            <a:r>
              <a:rPr lang="fr-FR" dirty="0" smtClean="0"/>
              <a:t>-entrée dans l’entretien</a:t>
            </a:r>
          </a:p>
          <a:p>
            <a:pPr marL="0" indent="0">
              <a:buNone/>
            </a:pPr>
            <a:r>
              <a:rPr lang="fr-FR" dirty="0" smtClean="0"/>
              <a:t>-situations de coéducation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55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t="7236" r="10493"/>
          <a:stretch/>
        </p:blipFill>
        <p:spPr>
          <a:xfrm rot="5400000">
            <a:off x="3217543" y="1510217"/>
            <a:ext cx="5751750" cy="4855958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les « enfants-soleil »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624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526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69" y="1254367"/>
            <a:ext cx="3379693" cy="25347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1144588"/>
            <a:ext cx="3334870" cy="25011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9" t="598"/>
          <a:stretch/>
        </p:blipFill>
        <p:spPr>
          <a:xfrm>
            <a:off x="3935505" y="1304084"/>
            <a:ext cx="2862927" cy="33079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79" y="4360395"/>
            <a:ext cx="3183768" cy="23878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3" y="4001294"/>
            <a:ext cx="2995481" cy="22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6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Effets et limites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C’est difficile mais ça marche et c’est formidable!</a:t>
            </a:r>
          </a:p>
          <a:p>
            <a:r>
              <a:rPr lang="fr-FR" dirty="0"/>
              <a:t>Nombreuses situations de réussite: liens </a:t>
            </a:r>
            <a:r>
              <a:rPr lang="fr-FR" dirty="0" smtClean="0"/>
              <a:t>tissés et  </a:t>
            </a:r>
            <a:r>
              <a:rPr lang="fr-FR" dirty="0"/>
              <a:t>maintenus, conflits </a:t>
            </a:r>
            <a:r>
              <a:rPr lang="fr-FR" dirty="0" smtClean="0"/>
              <a:t>désamorcés, participations multiples , sensation de confiance</a:t>
            </a:r>
          </a:p>
          <a:p>
            <a:r>
              <a:rPr lang="fr-FR" dirty="0" smtClean="0"/>
              <a:t> Quelques </a:t>
            </a:r>
            <a:r>
              <a:rPr lang="fr-FR" dirty="0"/>
              <a:t>impasses aussi: ne pas se croire tout </a:t>
            </a:r>
            <a:r>
              <a:rPr lang="fr-FR" dirty="0" smtClean="0"/>
              <a:t>puissant</a:t>
            </a:r>
            <a:endParaRPr lang="fr-FR" dirty="0"/>
          </a:p>
          <a:p>
            <a:r>
              <a:rPr lang="fr-FR" dirty="0"/>
              <a:t>N</a:t>
            </a:r>
            <a:r>
              <a:rPr lang="fr-FR" dirty="0" smtClean="0"/>
              <a:t>e </a:t>
            </a:r>
            <a:r>
              <a:rPr lang="fr-FR" dirty="0"/>
              <a:t>pas travailler seul : partenaires sociaux bien sûr mais aussi associatifs (ATD, </a:t>
            </a:r>
            <a:r>
              <a:rPr lang="fr-FR" dirty="0" smtClean="0"/>
              <a:t>CLASSES, </a:t>
            </a:r>
            <a:r>
              <a:rPr lang="fr-FR" dirty="0"/>
              <a:t>RESF)</a:t>
            </a:r>
          </a:p>
          <a:p>
            <a:r>
              <a:rPr lang="fr-FR" dirty="0" smtClean="0"/>
              <a:t>Limites sociales </a:t>
            </a:r>
            <a:r>
              <a:rPr lang="fr-FR" dirty="0"/>
              <a:t>: quand les conditions passent de « précaires « à « indigne </a:t>
            </a:r>
            <a:r>
              <a:rPr lang="fr-FR" dirty="0" smtClean="0"/>
              <a:t>»</a:t>
            </a:r>
          </a:p>
          <a:p>
            <a:r>
              <a:rPr lang="fr-FR" dirty="0" smtClean="0"/>
              <a:t>Limites professionnelles: manque de temps, manque de formation, résistances internes…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175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1/ Contexte </a:t>
            </a:r>
          </a:p>
          <a:p>
            <a:r>
              <a:rPr lang="fr-FR" dirty="0" smtClean="0"/>
              <a:t>2/ relation école/famille = coéducation ? 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</a:t>
            </a:r>
            <a:r>
              <a:rPr lang="fr-FR" dirty="0" smtClean="0"/>
              <a:t>Spécificités </a:t>
            </a:r>
            <a:r>
              <a:rPr lang="fr-FR" dirty="0" smtClean="0"/>
              <a:t>en </a:t>
            </a:r>
            <a:r>
              <a:rPr lang="fr-FR" dirty="0"/>
              <a:t>E</a:t>
            </a:r>
            <a:r>
              <a:rPr lang="fr-FR" dirty="0" smtClean="0"/>
              <a:t>ducation Prioritaire</a:t>
            </a:r>
          </a:p>
          <a:p>
            <a:r>
              <a:rPr lang="fr-FR" dirty="0" smtClean="0"/>
              <a:t>3/ les dispositifs d’accueil, d’information, de dialogue, de participation</a:t>
            </a:r>
          </a:p>
          <a:p>
            <a:r>
              <a:rPr lang="fr-FR" dirty="0" smtClean="0"/>
              <a:t>4/ les renversements nécessaires de postures professionnelles</a:t>
            </a:r>
          </a:p>
          <a:p>
            <a:r>
              <a:rPr lang="fr-FR" dirty="0" smtClean="0"/>
              <a:t>5/ retour sur deux dispositifs </a:t>
            </a:r>
            <a:br>
              <a:rPr lang="fr-FR" dirty="0" smtClean="0"/>
            </a:br>
            <a:r>
              <a:rPr lang="fr-FR" dirty="0" smtClean="0"/>
              <a:t>         * les entretiens individuels systématiques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* les « enfants-soleil »</a:t>
            </a:r>
          </a:p>
          <a:p>
            <a:pPr marL="0" indent="0">
              <a:buNone/>
            </a:pPr>
            <a:r>
              <a:rPr lang="fr-FR" dirty="0" smtClean="0"/>
              <a:t>Conclusion: effets et limites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751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1/ </a:t>
            </a:r>
            <a:r>
              <a:rPr lang="fr-FR" dirty="0" smtClean="0"/>
              <a:t>Contexte : d’où je parle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Une école maternelle</a:t>
            </a:r>
          </a:p>
          <a:p>
            <a:r>
              <a:rPr lang="fr-FR" dirty="0" smtClean="0"/>
              <a:t>Un quartier de mixité sociale, longtemps en </a:t>
            </a:r>
            <a:r>
              <a:rPr lang="fr-FR" dirty="0"/>
              <a:t>E</a:t>
            </a:r>
            <a:r>
              <a:rPr lang="fr-FR" dirty="0" smtClean="0"/>
              <a:t>ducation prioritaire</a:t>
            </a:r>
          </a:p>
          <a:p>
            <a:r>
              <a:rPr lang="fr-FR" dirty="0" smtClean="0"/>
              <a:t>Une équipe « ordinaire » mais engagée et ouverte, insérée dans un réseau professionnel et associatif</a:t>
            </a:r>
          </a:p>
          <a:p>
            <a:r>
              <a:rPr lang="fr-FR" dirty="0" smtClean="0"/>
              <a:t>Un parcours personnel cherchant à rendre cohérent la triple expérience professionnelle, parentale et militante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860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2/ </a:t>
            </a:r>
            <a:r>
              <a:rPr lang="fr-FR" dirty="0" smtClean="0"/>
              <a:t>Relation </a:t>
            </a:r>
            <a:r>
              <a:rPr lang="fr-FR" dirty="0"/>
              <a:t>école/famille = coéducation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« Une </a:t>
            </a:r>
            <a:r>
              <a:rPr lang="fr-FR" dirty="0"/>
              <a:t>relation </a:t>
            </a:r>
            <a:r>
              <a:rPr lang="fr-FR" dirty="0" smtClean="0"/>
              <a:t>de mutualisation entre les éducateurs </a:t>
            </a:r>
            <a:r>
              <a:rPr lang="fr-FR" dirty="0"/>
              <a:t>dits « premiers » que sont les parents, et </a:t>
            </a:r>
            <a:r>
              <a:rPr lang="fr-FR" dirty="0" smtClean="0"/>
              <a:t>les éducateurs </a:t>
            </a:r>
            <a:r>
              <a:rPr lang="fr-FR" dirty="0"/>
              <a:t>professionnels qui agissent en parallèle </a:t>
            </a:r>
            <a:r>
              <a:rPr lang="fr-FR" dirty="0" smtClean="0"/>
              <a:t>et  successivement » (Sylvie </a:t>
            </a:r>
            <a:r>
              <a:rPr lang="fr-FR" dirty="0" err="1" smtClean="0"/>
              <a:t>Rayna</a:t>
            </a:r>
            <a:r>
              <a:rPr lang="fr-FR" dirty="0" smtClean="0"/>
              <a:t>).</a:t>
            </a:r>
            <a:r>
              <a:rPr lang="fr-FR" dirty="0"/>
              <a:t> </a:t>
            </a:r>
            <a:endParaRPr lang="fr-FR" dirty="0" smtClean="0"/>
          </a:p>
          <a:p>
            <a:r>
              <a:rPr lang="fr-FR" dirty="0" smtClean="0"/>
              <a:t>Postulat </a:t>
            </a:r>
            <a:r>
              <a:rPr lang="fr-FR" dirty="0"/>
              <a:t>de la complémentarité éducation/instruction et non de la répartition de ces deux missions entre famille et école. </a:t>
            </a:r>
            <a:endParaRPr lang="fr-FR" dirty="0" smtClean="0"/>
          </a:p>
          <a:p>
            <a:r>
              <a:rPr lang="fr-FR" dirty="0" smtClean="0"/>
              <a:t>Postulat </a:t>
            </a:r>
            <a:r>
              <a:rPr lang="fr-FR" dirty="0"/>
              <a:t>qu’une certaine“ </a:t>
            </a:r>
            <a:r>
              <a:rPr lang="fr-FR" dirty="0" smtClean="0"/>
              <a:t>porosité » est </a:t>
            </a:r>
            <a:r>
              <a:rPr lang="fr-FR" dirty="0"/>
              <a:t>souhaitable pour davantage de continuité et de cohérence</a:t>
            </a:r>
          </a:p>
          <a:p>
            <a:r>
              <a:rPr lang="fr-FR" dirty="0" smtClean="0"/>
              <a:t>Postulat de la compétence parentale en admettant la diversité des postures éducatives, comme celle des démarches pédagogiques</a:t>
            </a:r>
          </a:p>
          <a:p>
            <a:r>
              <a:rPr lang="fr-FR" dirty="0" smtClean="0"/>
              <a:t>On est loin d’une relation école-famille descendante qui consisterait à « informer pour faire comprendre ce qu’on attend des parents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198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Spécificité en Education prioritaire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Cette relation </a:t>
            </a:r>
            <a:r>
              <a:rPr lang="fr-FR" dirty="0" smtClean="0"/>
              <a:t>de coéducation </a:t>
            </a:r>
            <a:r>
              <a:rPr lang="fr-FR" dirty="0"/>
              <a:t>est </a:t>
            </a:r>
            <a:r>
              <a:rPr lang="fr-FR" dirty="0" smtClean="0"/>
              <a:t>nécessaire avec tous les parents mais elle est à </a:t>
            </a:r>
            <a:r>
              <a:rPr lang="fr-FR" dirty="0"/>
              <a:t>la fois plus difficile et plus indispensable avec les familles en situation de </a:t>
            </a:r>
            <a:r>
              <a:rPr lang="fr-FR" dirty="0" smtClean="0"/>
              <a:t>précarité sociale.</a:t>
            </a:r>
            <a:endParaRPr lang="fr-FR" dirty="0"/>
          </a:p>
          <a:p>
            <a:r>
              <a:rPr lang="fr-FR" dirty="0"/>
              <a:t>-</a:t>
            </a:r>
            <a:r>
              <a:rPr lang="fr-FR" u="sng" dirty="0"/>
              <a:t>plus difficile </a:t>
            </a:r>
            <a:r>
              <a:rPr lang="fr-FR" u="sng" dirty="0" smtClean="0"/>
              <a:t/>
            </a:r>
            <a:br>
              <a:rPr lang="fr-FR" u="sng" dirty="0" smtClean="0"/>
            </a:br>
            <a:r>
              <a:rPr lang="fr-FR" dirty="0" smtClean="0"/>
              <a:t>* parce que </a:t>
            </a:r>
            <a:r>
              <a:rPr lang="fr-FR" dirty="0"/>
              <a:t>le mode de vie nous est </a:t>
            </a:r>
            <a:r>
              <a:rPr lang="fr-FR" dirty="0" smtClean="0"/>
              <a:t>inconnu</a:t>
            </a:r>
            <a:br>
              <a:rPr lang="fr-FR" dirty="0" smtClean="0"/>
            </a:br>
            <a:r>
              <a:rPr lang="fr-FR" dirty="0" smtClean="0"/>
              <a:t>* parce que </a:t>
            </a:r>
            <a:r>
              <a:rPr lang="fr-FR" dirty="0"/>
              <a:t>certaines attitudes peuvent nous choquer ou être </a:t>
            </a:r>
            <a:r>
              <a:rPr lang="fr-FR" dirty="0" smtClean="0"/>
              <a:t>incompréhensibles</a:t>
            </a:r>
            <a:br>
              <a:rPr lang="fr-FR" dirty="0" smtClean="0"/>
            </a:br>
            <a:r>
              <a:rPr lang="fr-FR" dirty="0" smtClean="0"/>
              <a:t>* parce </a:t>
            </a:r>
            <a:r>
              <a:rPr lang="fr-FR" dirty="0"/>
              <a:t>qu’il y'a des problèmes de communication dues à la langue , au vocabulaire, à la compréhension de </a:t>
            </a:r>
            <a:r>
              <a:rPr lang="fr-FR" dirty="0" smtClean="0"/>
              <a:t>l’écrit</a:t>
            </a:r>
            <a:br>
              <a:rPr lang="fr-FR" dirty="0" smtClean="0"/>
            </a:br>
            <a:r>
              <a:rPr lang="fr-FR" dirty="0" smtClean="0"/>
              <a:t>* parce </a:t>
            </a:r>
            <a:r>
              <a:rPr lang="fr-FR" dirty="0"/>
              <a:t>que les parents sont souvent meurtris par leur propre histoire scolaire ce qui les rend parfois méfiants ou agressifs</a:t>
            </a:r>
          </a:p>
          <a:p>
            <a:r>
              <a:rPr lang="fr-FR" u="sng" dirty="0"/>
              <a:t>plus indispensable </a:t>
            </a:r>
            <a:r>
              <a:rPr lang="fr-FR" u="sng" dirty="0" smtClean="0"/>
              <a:t/>
            </a:r>
            <a:br>
              <a:rPr lang="fr-FR" u="sng" dirty="0" smtClean="0"/>
            </a:br>
            <a:r>
              <a:rPr lang="fr-FR" dirty="0" smtClean="0"/>
              <a:t>*parce que </a:t>
            </a:r>
            <a:r>
              <a:rPr lang="fr-FR" dirty="0"/>
              <a:t>les enfants souffrent de manque d’estime </a:t>
            </a:r>
            <a:r>
              <a:rPr lang="fr-FR" dirty="0" smtClean="0"/>
              <a:t>d’eux-mêmes</a:t>
            </a:r>
            <a:br>
              <a:rPr lang="fr-FR" dirty="0" smtClean="0"/>
            </a:br>
            <a:r>
              <a:rPr lang="fr-FR" dirty="0" smtClean="0"/>
              <a:t> * parce </a:t>
            </a:r>
            <a:r>
              <a:rPr lang="fr-FR" dirty="0"/>
              <a:t>que la lisibilité de l’école ne peut jamais être implicite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74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4900" dirty="0" smtClean="0"/>
              <a:t>3</a:t>
            </a:r>
            <a:r>
              <a:rPr lang="fr-FR" sz="4900" dirty="0"/>
              <a:t>/ les </a:t>
            </a:r>
            <a:r>
              <a:rPr lang="fr-FR" sz="4900" dirty="0" smtClean="0"/>
              <a:t>dispositifs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’accueil: à l’inscription, au quotidien</a:t>
            </a:r>
          </a:p>
          <a:p>
            <a:r>
              <a:rPr lang="fr-FR" dirty="0" smtClean="0"/>
              <a:t> l’information : cahiers de liaison, affichages, mails, blog…</a:t>
            </a:r>
          </a:p>
          <a:p>
            <a:r>
              <a:rPr lang="fr-FR" dirty="0"/>
              <a:t>l</a:t>
            </a:r>
            <a:r>
              <a:rPr lang="fr-FR" dirty="0" smtClean="0"/>
              <a:t>e dialogue : échanges quotidiens, entretiens individuels, réunions institutionnelles</a:t>
            </a:r>
          </a:p>
          <a:p>
            <a:r>
              <a:rPr lang="fr-FR" dirty="0" smtClean="0"/>
              <a:t> la participation : conseil d’école, encadrement de sorties, portes ouvertes, ateliers parents-enfants, dispositifs ouverts</a:t>
            </a:r>
          </a:p>
          <a:p>
            <a:r>
              <a:rPr lang="fr-FR" dirty="0" smtClean="0"/>
              <a:t>Au croisement des 4 entrées: l’espace de coéducation</a:t>
            </a:r>
          </a:p>
          <a:p>
            <a:r>
              <a:rPr lang="fr-FR" dirty="0" smtClean="0"/>
              <a:t>Une préoccupation constante: comment repenser ces dispositifs avec un objectif de coéducation?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516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4/ les renversements nécessaires de postures </a:t>
            </a:r>
            <a:r>
              <a:rPr lang="fr-FR" dirty="0" smtClean="0"/>
              <a:t>professionnelles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u="sng" dirty="0" smtClean="0"/>
              <a:t>1</a:t>
            </a:r>
            <a:r>
              <a:rPr lang="fr-FR" u="sng" baseline="30000" dirty="0" smtClean="0"/>
              <a:t>er</a:t>
            </a:r>
            <a:r>
              <a:rPr lang="fr-FR" u="sng" dirty="0" smtClean="0"/>
              <a:t> renversement </a:t>
            </a:r>
            <a:r>
              <a:rPr lang="fr-FR" dirty="0" smtClean="0"/>
              <a:t>: se </a:t>
            </a:r>
            <a:r>
              <a:rPr lang="fr-FR" dirty="0"/>
              <a:t>responsabiliser dans la relation en tant que </a:t>
            </a:r>
            <a:r>
              <a:rPr lang="fr-FR" dirty="0" smtClean="0"/>
              <a:t>professionnel , au lieu d’être dans une attente implicite</a:t>
            </a:r>
          </a:p>
          <a:p>
            <a:pPr marL="0" indent="0">
              <a:buNone/>
            </a:pPr>
            <a:r>
              <a:rPr lang="fr-FR" dirty="0" smtClean="0"/>
              <a:t>-  vivre </a:t>
            </a:r>
            <a:r>
              <a:rPr lang="fr-FR" dirty="0"/>
              <a:t>une </a:t>
            </a:r>
            <a:r>
              <a:rPr lang="fr-FR" dirty="0" smtClean="0"/>
              <a:t>démarche </a:t>
            </a:r>
            <a:r>
              <a:rPr lang="fr-FR" dirty="0"/>
              <a:t>volontariste, constante et </a:t>
            </a:r>
            <a:r>
              <a:rPr lang="fr-FR" dirty="0" smtClean="0"/>
              <a:t>pensée</a:t>
            </a:r>
          </a:p>
          <a:p>
            <a:pPr>
              <a:buFontTx/>
              <a:buChar char="-"/>
            </a:pPr>
            <a:r>
              <a:rPr lang="fr-FR" dirty="0" smtClean="0"/>
              <a:t>s'adapter </a:t>
            </a:r>
            <a:r>
              <a:rPr lang="fr-FR" dirty="0"/>
              <a:t>à </a:t>
            </a:r>
            <a:r>
              <a:rPr lang="fr-FR" dirty="0" smtClean="0"/>
              <a:t>l’autre (contraintes, niveaux de langage…)</a:t>
            </a:r>
          </a:p>
          <a:p>
            <a:pPr>
              <a:buFontTx/>
              <a:buChar char="-"/>
            </a:pPr>
            <a:r>
              <a:rPr lang="fr-FR" dirty="0" smtClean="0"/>
              <a:t>Interroger la lisibilité et l’efficacité des dispositifs</a:t>
            </a:r>
          </a:p>
          <a:p>
            <a:pPr>
              <a:buFontTx/>
              <a:buChar char="-"/>
            </a:pPr>
            <a:r>
              <a:rPr lang="fr-FR" dirty="0"/>
              <a:t>s</a:t>
            </a:r>
            <a:r>
              <a:rPr lang="fr-FR" dirty="0" smtClean="0"/>
              <a:t>’imposer la souplesse</a:t>
            </a:r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595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u="sng" dirty="0" smtClean="0"/>
              <a:t>2</a:t>
            </a:r>
            <a:r>
              <a:rPr lang="fr-FR" u="sng" baseline="30000" dirty="0" smtClean="0"/>
              <a:t>ème</a:t>
            </a:r>
            <a:r>
              <a:rPr lang="fr-FR" u="sng" dirty="0" smtClean="0"/>
              <a:t> renversement </a:t>
            </a:r>
            <a:r>
              <a:rPr lang="fr-FR" dirty="0" smtClean="0"/>
              <a:t>: </a:t>
            </a:r>
            <a:r>
              <a:rPr lang="fr-FR" dirty="0"/>
              <a:t>construire </a:t>
            </a:r>
            <a:r>
              <a:rPr lang="fr-FR" dirty="0" smtClean="0"/>
              <a:t>une relation « asymétrique à parité d’estime » et non de faux semblant partenarial</a:t>
            </a:r>
          </a:p>
          <a:p>
            <a:pPr marL="0" indent="0">
              <a:buNone/>
            </a:pPr>
            <a:r>
              <a:rPr lang="fr-FR" dirty="0" smtClean="0"/>
              <a:t>- assumer l’asymétrie entre situation professionnelle et situation parentale </a:t>
            </a:r>
          </a:p>
          <a:p>
            <a:pPr marL="0" indent="0">
              <a:buNone/>
            </a:pPr>
            <a:r>
              <a:rPr lang="fr-FR" dirty="0" smtClean="0"/>
              <a:t>- </a:t>
            </a:r>
            <a:r>
              <a:rPr lang="fr-FR" dirty="0"/>
              <a:t>considérer les tensions comme normales, constitutives de la </a:t>
            </a:r>
            <a:r>
              <a:rPr lang="fr-FR" dirty="0" smtClean="0"/>
              <a:t>situation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s'entraîner au non jugement inconditionnel, avec postulat de la compétence parentale et de l’aptitude au dialogue </a:t>
            </a:r>
          </a:p>
          <a:p>
            <a:pPr>
              <a:buFontTx/>
              <a:buChar char="-"/>
            </a:pPr>
            <a:r>
              <a:rPr lang="fr-FR" dirty="0" smtClean="0"/>
              <a:t>faire </a:t>
            </a:r>
            <a:r>
              <a:rPr lang="fr-FR" dirty="0"/>
              <a:t>le deuil de l’acquiescement </a:t>
            </a:r>
            <a:r>
              <a:rPr lang="fr-FR" dirty="0" smtClean="0"/>
              <a:t>systématique et </a:t>
            </a:r>
            <a:r>
              <a:rPr lang="fr-FR" dirty="0"/>
              <a:t>de la </a:t>
            </a:r>
            <a:r>
              <a:rPr lang="fr-FR" dirty="0" smtClean="0"/>
              <a:t>« juste distance »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642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u="sng" dirty="0" smtClean="0"/>
              <a:t>3 </a:t>
            </a:r>
            <a:r>
              <a:rPr lang="fr-FR" u="sng" dirty="0" err="1" smtClean="0"/>
              <a:t>ème</a:t>
            </a:r>
            <a:r>
              <a:rPr lang="fr-FR" u="sng" dirty="0" smtClean="0"/>
              <a:t> renversement </a:t>
            </a:r>
            <a:r>
              <a:rPr lang="fr-FR" dirty="0" smtClean="0"/>
              <a:t>: envisager </a:t>
            </a:r>
            <a:r>
              <a:rPr lang="fr-FR" dirty="0"/>
              <a:t>la coéducation comme véritable enjeu </a:t>
            </a:r>
            <a:r>
              <a:rPr lang="fr-FR" dirty="0" smtClean="0"/>
              <a:t>d’apprentissage et non comme un enjeu de confort ou de convivialité.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* Parce que la confiance mutuelle est source de sécurité psychique pour rendre l’enfant disponible aux apprentissages </a:t>
            </a:r>
          </a:p>
          <a:p>
            <a:pPr marL="0" indent="0">
              <a:buNone/>
            </a:pPr>
            <a:r>
              <a:rPr lang="fr-FR" dirty="0" smtClean="0"/>
              <a:t>* Parce que l’élève de milieu populaire doit être convaincu que sa culture familiale a de la valeur pour surpasser le conflit de loyauté</a:t>
            </a:r>
          </a:p>
          <a:p>
            <a:pPr marL="0" indent="0">
              <a:buNone/>
            </a:pPr>
            <a:r>
              <a:rPr lang="fr-FR" dirty="0" smtClean="0"/>
              <a:t>* Parce que la conscience des passerelles entre cultures familiales et cultures scolaires renforce la capacité à faire des liens et à institutionnaliser les savoirs.</a:t>
            </a:r>
          </a:p>
        </p:txBody>
      </p:sp>
    </p:spTree>
    <p:extLst>
      <p:ext uri="{BB962C8B-B14F-4D97-AF65-F5344CB8AC3E}">
        <p14:creationId xmlns:p14="http://schemas.microsoft.com/office/powerpoint/2010/main" val="198288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421</Words>
  <Application>Microsoft Office PowerPoint</Application>
  <PresentationFormat>Grand écran</PresentationFormat>
  <Paragraphs>69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   LA COEDUCATION A L ECOLE  en Education Prioritaire :  construire des passerelles</vt:lpstr>
      <vt:lpstr>Plan </vt:lpstr>
      <vt:lpstr>1/ Contexte : d’où je parle </vt:lpstr>
      <vt:lpstr>2/ Relation école/famille = coéducation ?</vt:lpstr>
      <vt:lpstr>Spécificité en Education prioritaire</vt:lpstr>
      <vt:lpstr> 3/ les dispositifs </vt:lpstr>
      <vt:lpstr>4/ les renversements nécessaires de postures professionnelles</vt:lpstr>
      <vt:lpstr>Présentation PowerPoint</vt:lpstr>
      <vt:lpstr>Présentation PowerPoint</vt:lpstr>
      <vt:lpstr> 5/ retour sur deux dispositifs   </vt:lpstr>
      <vt:lpstr> les « enfants-soleil »  </vt:lpstr>
      <vt:lpstr>Présentation PowerPoint</vt:lpstr>
      <vt:lpstr>Effets et limites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COEDUCATION A L ECOLE</dc:title>
  <dc:creator>Catherine Hurtig-Delattre</dc:creator>
  <cp:lastModifiedBy>Catherine Hurtig-Delattre</cp:lastModifiedBy>
  <cp:revision>12</cp:revision>
  <dcterms:created xsi:type="dcterms:W3CDTF">2016-12-11T19:07:16Z</dcterms:created>
  <dcterms:modified xsi:type="dcterms:W3CDTF">2017-05-19T21:26:57Z</dcterms:modified>
</cp:coreProperties>
</file>